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svg" ContentType="image/svg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37f55d650c48e3" /><Relationship Type="http://schemas.openxmlformats.org/officeDocument/2006/relationships/extended-properties" Target="/docProps/app.xml" Id="R01f4d61977984ccb" /><Relationship Type="http://schemas.openxmlformats.org/officeDocument/2006/relationships/officeDocument" Target="/ppt/presentation.xml" Id="R451e716c1edd4145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f1e8c4eb609a40e1"/>
  </p:sldMasterIdLst>
  <p:notesMasterIdLst>
    <p:notesMasterId xmlns:r="http://schemas.openxmlformats.org/officeDocument/2006/relationships" r:id="R5939c570d78242bb"/>
  </p:notesMasterIdLst>
  <p:sldIdLst>
    <p:sldId xmlns:r="http://schemas.openxmlformats.org/officeDocument/2006/relationships" id="256" r:id="R20869a4ed6ef4419"/>
    <p:sldId xmlns:r="http://schemas.openxmlformats.org/officeDocument/2006/relationships" id="257" r:id="Ra549059b01a44ee6"/>
    <p:sldId xmlns:r="http://schemas.openxmlformats.org/officeDocument/2006/relationships" id="258" r:id="R344f0cd7c84e4bf8"/>
    <p:sldId xmlns:r="http://schemas.openxmlformats.org/officeDocument/2006/relationships" id="259" r:id="R04e1ac1569f44fe2"/>
    <p:sldId xmlns:r="http://schemas.openxmlformats.org/officeDocument/2006/relationships" id="260" r:id="Raa60b9dc8579414a"/>
    <p:sldId xmlns:r="http://schemas.openxmlformats.org/officeDocument/2006/relationships" id="261" r:id="R1a95bfe9a6924acf"/>
    <p:sldId xmlns:r="http://schemas.openxmlformats.org/officeDocument/2006/relationships" id="262" r:id="R3f6549d6601b4273"/>
    <p:sldId xmlns:r="http://schemas.openxmlformats.org/officeDocument/2006/relationships" id="263" r:id="R88f6f1f500134577"/>
    <p:sldId xmlns:r="http://schemas.openxmlformats.org/officeDocument/2006/relationships" id="264" r:id="R68a2ec4d153f4e86"/>
    <p:sldId xmlns:r="http://schemas.openxmlformats.org/officeDocument/2006/relationships" id="265" r:id="R57be150a6c8c4783"/>
    <p:sldId xmlns:r="http://schemas.openxmlformats.org/officeDocument/2006/relationships" id="266" r:id="R8555f2f10d364296"/>
    <p:sldId xmlns:r="http://schemas.openxmlformats.org/officeDocument/2006/relationships" id="267" r:id="Rea79aa8d7fe04141"/>
    <p:sldId xmlns:r="http://schemas.openxmlformats.org/officeDocument/2006/relationships" id="268" r:id="R9b5edfb6ca4a4419"/>
    <p:sldId xmlns:r="http://schemas.openxmlformats.org/officeDocument/2006/relationships" id="269" r:id="Rd0a975d71722482a"/>
    <p:sldId xmlns:r="http://schemas.openxmlformats.org/officeDocument/2006/relationships" id="270" r:id="Rd8e75e5fd63a40bd"/>
    <p:sldId xmlns:r="http://schemas.openxmlformats.org/officeDocument/2006/relationships" id="271" r:id="Ra7406d84f7784a83"/>
    <p:sldId xmlns:r="http://schemas.openxmlformats.org/officeDocument/2006/relationships" id="272" r:id="Re7301592ecf945d8"/>
    <p:sldId xmlns:r="http://schemas.openxmlformats.org/officeDocument/2006/relationships" id="273" r:id="Rbed027261b714759"/>
    <p:sldId xmlns:r="http://schemas.openxmlformats.org/officeDocument/2006/relationships" id="274" r:id="R535423d8bf1b4e75"/>
    <p:sldId xmlns:r="http://schemas.openxmlformats.org/officeDocument/2006/relationships" id="275" r:id="Rc0f42e47a1f14386"/>
    <p:sldId xmlns:r="http://schemas.openxmlformats.org/officeDocument/2006/relationships" id="276" r:id="R2cc7590e0fc74c2a"/>
  </p:sldIdLst>
  <p:sldSz cx="12191695" cy="6858000"/>
  <p:notesSz cx="6858000" cy="9144000"/>
  <p:embeddedFontLst>
    <p:embeddedFont>
      <p:font typeface="Montserrat"/>
      <p:regular xmlns:r="http://schemas.openxmlformats.org/officeDocument/2006/relationships" r:id="Re288b3f39c9c4645"/>
    </p:embeddedFont>
    <p:embeddedFont>
      <p:font typeface="Montserrat Bold"/>
      <p:regular xmlns:r="http://schemas.openxmlformats.org/officeDocument/2006/relationships" r:id="R46af419d1b1647b2"/>
    </p:embeddedFont>
    <p:embeddedFont>
      <p:font typeface="Montserrat Black"/>
      <p:regular xmlns:r="http://schemas.openxmlformats.org/officeDocument/2006/relationships" r:id="Rf4f9d523b2e24768"/>
    </p:embeddedFont>
    <p:embeddedFont>
      <p:font typeface="Optima"/>
      <p:regular xmlns:r="http://schemas.openxmlformats.org/officeDocument/2006/relationships" r:id="R5e622ef46d234697"/>
    </p:embeddedFont>
    <p:embeddedFont>
      <p:font typeface="Optima Bold"/>
      <p:regular xmlns:r="http://schemas.openxmlformats.org/officeDocument/2006/relationships" r:id="R2f560431c569471d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ee98654d51452c" /><Relationship Type="http://schemas.openxmlformats.org/officeDocument/2006/relationships/slideMaster" Target="/ppt/slideMasters/slideMaster1.xml" Id="Rf1e8c4eb609a40e1" /><Relationship Type="http://schemas.openxmlformats.org/officeDocument/2006/relationships/notesMaster" Target="/ppt/notesMasters/notesMaster1.xml" Id="R5939c570d78242bb" /><Relationship Type="http://schemas.openxmlformats.org/officeDocument/2006/relationships/presProps" Target="/ppt/presProps.xml" Id="R5983361115324a47" /><Relationship Type="http://schemas.openxmlformats.org/officeDocument/2006/relationships/viewProps" Target="/ppt/viewProps.xml" Id="R56fd8755f2db4491" /><Relationship Type="http://schemas.openxmlformats.org/officeDocument/2006/relationships/tableStyles" Target="/ppt/tableStyles.xml" Id="Rc8faa8ef630f4e54" /><Relationship Type="http://schemas.openxmlformats.org/officeDocument/2006/relationships/font" Target="/ppt/fonts/font.dat" Id="Re288b3f39c9c4645" /><Relationship Type="http://schemas.openxmlformats.org/officeDocument/2006/relationships/font" Target="/ppt/fonts/font2.dat" Id="R46af419d1b1647b2" /><Relationship Type="http://schemas.openxmlformats.org/officeDocument/2006/relationships/font" Target="/ppt/fonts/font3.dat" Id="Rf4f9d523b2e24768" /><Relationship Type="http://schemas.openxmlformats.org/officeDocument/2006/relationships/font" Target="/ppt/fonts/font4.dat" Id="R5e622ef46d234697" /><Relationship Type="http://schemas.openxmlformats.org/officeDocument/2006/relationships/font" Target="/ppt/fonts/font5.dat" Id="R2f560431c569471d" /><Relationship Type="http://schemas.openxmlformats.org/officeDocument/2006/relationships/slide" Target="/ppt/slides/slide1.xml" Id="R20869a4ed6ef4419" /><Relationship Type="http://schemas.openxmlformats.org/officeDocument/2006/relationships/slide" Target="/ppt/slides/slide2.xml" Id="Ra549059b01a44ee6" /><Relationship Type="http://schemas.openxmlformats.org/officeDocument/2006/relationships/slide" Target="/ppt/slides/slide3.xml" Id="R344f0cd7c84e4bf8" /><Relationship Type="http://schemas.openxmlformats.org/officeDocument/2006/relationships/slide" Target="/ppt/slides/slide4.xml" Id="R04e1ac1569f44fe2" /><Relationship Type="http://schemas.openxmlformats.org/officeDocument/2006/relationships/slide" Target="/ppt/slides/slide5.xml" Id="Raa60b9dc8579414a" /><Relationship Type="http://schemas.openxmlformats.org/officeDocument/2006/relationships/slide" Target="/ppt/slides/slide6.xml" Id="R1a95bfe9a6924acf" /><Relationship Type="http://schemas.openxmlformats.org/officeDocument/2006/relationships/slide" Target="/ppt/slides/slide7.xml" Id="R3f6549d6601b4273" /><Relationship Type="http://schemas.openxmlformats.org/officeDocument/2006/relationships/slide" Target="/ppt/slides/slide8.xml" Id="R88f6f1f500134577" /><Relationship Type="http://schemas.openxmlformats.org/officeDocument/2006/relationships/slide" Target="/ppt/slides/slide9.xml" Id="R68a2ec4d153f4e86" /><Relationship Type="http://schemas.openxmlformats.org/officeDocument/2006/relationships/slide" Target="/ppt/slides/slide10.xml" Id="R57be150a6c8c4783" /><Relationship Type="http://schemas.openxmlformats.org/officeDocument/2006/relationships/slide" Target="/ppt/slides/slide11.xml" Id="R8555f2f10d364296" /><Relationship Type="http://schemas.openxmlformats.org/officeDocument/2006/relationships/slide" Target="/ppt/slides/slide12.xml" Id="Rea79aa8d7fe04141" /><Relationship Type="http://schemas.openxmlformats.org/officeDocument/2006/relationships/slide" Target="/ppt/slides/slide13.xml" Id="R9b5edfb6ca4a4419" /><Relationship Type="http://schemas.openxmlformats.org/officeDocument/2006/relationships/slide" Target="/ppt/slides/slide14.xml" Id="Rd0a975d71722482a" /><Relationship Type="http://schemas.openxmlformats.org/officeDocument/2006/relationships/slide" Target="/ppt/slides/slide15.xml" Id="Rd8e75e5fd63a40bd" /><Relationship Type="http://schemas.openxmlformats.org/officeDocument/2006/relationships/slide" Target="/ppt/slides/slide16.xml" Id="Ra7406d84f7784a83" /><Relationship Type="http://schemas.openxmlformats.org/officeDocument/2006/relationships/slide" Target="/ppt/slides/slide17.xml" Id="Re7301592ecf945d8" /><Relationship Type="http://schemas.openxmlformats.org/officeDocument/2006/relationships/slide" Target="/ppt/slides/slide18.xml" Id="Rbed027261b714759" /><Relationship Type="http://schemas.openxmlformats.org/officeDocument/2006/relationships/slide" Target="/ppt/slides/slide19.xml" Id="R535423d8bf1b4e75" /><Relationship Type="http://schemas.openxmlformats.org/officeDocument/2006/relationships/slide" Target="/ppt/slides/slide20.xml" Id="Rc0f42e47a1f14386" /><Relationship Type="http://schemas.openxmlformats.org/officeDocument/2006/relationships/slide" Target="/ppt/slides/slide21.xml" Id="R2cc7590e0fc74c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c946d3edc14c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934A06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3e355834cd45ac" /><Relationship Type="http://schemas.openxmlformats.org/officeDocument/2006/relationships/notesMaster" Target="/ppt/notesMasters/notesMaster1.xml" Id="Rc693c2405e9547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469c06fec842c7" /><Relationship Type="http://schemas.openxmlformats.org/officeDocument/2006/relationships/notesMaster" Target="/ppt/notesMasters/notesMaster1.xml" Id="Rc4375701f83d48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e5f36370a94da2" /><Relationship Type="http://schemas.openxmlformats.org/officeDocument/2006/relationships/notesMaster" Target="/ppt/notesMasters/notesMaster1.xml" Id="R94c214d72a0340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4139d77b9f402b" /><Relationship Type="http://schemas.openxmlformats.org/officeDocument/2006/relationships/notesMaster" Target="/ppt/notesMasters/notesMaster1.xml" Id="R0ed294a01ebd42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a766c66e114237" /><Relationship Type="http://schemas.openxmlformats.org/officeDocument/2006/relationships/notesMaster" Target="/ppt/notesMasters/notesMaster1.xml" Id="R598d59d0b0ab4f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68e20c2464497c" /><Relationship Type="http://schemas.openxmlformats.org/officeDocument/2006/relationships/notesMaster" Target="/ppt/notesMasters/notesMaster1.xml" Id="R91e7d945a18f4b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b81ccf672e4a8b" /><Relationship Type="http://schemas.openxmlformats.org/officeDocument/2006/relationships/notesMaster" Target="/ppt/notesMasters/notesMaster1.xml" Id="R012e05030fb345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add8fd1c8146e9" /><Relationship Type="http://schemas.openxmlformats.org/officeDocument/2006/relationships/notesMaster" Target="/ppt/notesMasters/notesMaster1.xml" Id="R4b74879839c246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adb943c5564782" /><Relationship Type="http://schemas.openxmlformats.org/officeDocument/2006/relationships/notesMaster" Target="/ppt/notesMasters/notesMaster1.xml" Id="Reab702cefaca47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83a0b74761412f" /><Relationship Type="http://schemas.openxmlformats.org/officeDocument/2006/relationships/notesMaster" Target="/ppt/notesMasters/notesMaster1.xml" Id="R439ff5e9014547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900f0e94d04e26" /><Relationship Type="http://schemas.openxmlformats.org/officeDocument/2006/relationships/notesMaster" Target="/ppt/notesMasters/notesMaster1.xml" Id="R3b923394c9b3472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f30a47ccad43ed" /><Relationship Type="http://schemas.openxmlformats.org/officeDocument/2006/relationships/notesMaster" Target="/ppt/notesMasters/notesMaster1.xml" Id="R011275e250054a0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9590d92a964a1a" /><Relationship Type="http://schemas.openxmlformats.org/officeDocument/2006/relationships/notesMaster" Target="/ppt/notesMasters/notesMaster1.xml" Id="Rbb54b905ccba46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2bbf685b482401b" /><Relationship Type="http://schemas.openxmlformats.org/officeDocument/2006/relationships/notesMaster" Target="/ppt/notesMasters/notesMaster1.xml" Id="Rc01e8e10966d4b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aa7bf7b400546ea" /><Relationship Type="http://schemas.openxmlformats.org/officeDocument/2006/relationships/notesMaster" Target="/ppt/notesMasters/notesMaster1.xml" Id="R72a15a7f751d42b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0d982e5d1324ea9" /><Relationship Type="http://schemas.openxmlformats.org/officeDocument/2006/relationships/notesMaster" Target="/ppt/notesMasters/notesMaster1.xml" Id="R3498801f7b834b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db78898629455c" /><Relationship Type="http://schemas.openxmlformats.org/officeDocument/2006/relationships/notesMaster" Target="/ppt/notesMasters/notesMaster1.xml" Id="R0767b7fececd4e9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04402406e5e48ee" /><Relationship Type="http://schemas.openxmlformats.org/officeDocument/2006/relationships/notesMaster" Target="/ppt/notesMasters/notesMaster1.xml" Id="R20ce5194471a41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9bfcde90574fd3" /><Relationship Type="http://schemas.openxmlformats.org/officeDocument/2006/relationships/notesMaster" Target="/ppt/notesMasters/notesMaster1.xml" Id="Re6bccd40b5a54ce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e00b122859848a3" /><Relationship Type="http://schemas.openxmlformats.org/officeDocument/2006/relationships/notesMaster" Target="/ppt/notesMasters/notesMaster1.xml" Id="R6970ce0bc199429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eb92e1739f24cec" /><Relationship Type="http://schemas.openxmlformats.org/officeDocument/2006/relationships/notesMaster" Target="/ppt/notesMasters/notesMaster1.xml" Id="Rab015a31c09b48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763f49e20c43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849bba2c2f48ae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CDB40D9-9614-44B3-AD54-2A983E97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FA18A"/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6D1DB20-620E-486F-AFBC-01553963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EC3"/>
          </a:solidFill>
        </p:spPr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16c4cf4d4f49d5" /><Relationship Type="http://schemas.openxmlformats.org/officeDocument/2006/relationships/slideLayout" Target="/ppt/slideLayouts/slideLayout1.xml" Id="R69193078bd654ba7" /><Relationship Type="http://schemas.openxmlformats.org/officeDocument/2006/relationships/slideLayout" Target="/ppt/slideLayouts/slideLayout2.xml" Id="R3c3d87b026d54ee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193078bd654ba7"/>
    <p:sldLayoutId xmlns:r="http://schemas.openxmlformats.org/officeDocument/2006/relationships" id="2147483650" r:id="R3c3d87b026d54ee6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934A06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68cd380f94e44" /><Relationship Type="http://schemas.openxmlformats.org/officeDocument/2006/relationships/image" Target="/ppt/media/image.png" Id="Rc74b1d3903b9437a" /><Relationship Type="http://schemas.openxmlformats.org/officeDocument/2006/relationships/notesSlide" Target="/ppt/notesSlides/notesSlide1.xml" Id="R02a1e053382044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c214484dd4dbb" /><Relationship Type="http://schemas.openxmlformats.org/officeDocument/2006/relationships/image" Target="/ppt/media/image.png" Id="Rf1ca8388739d46d4" /><Relationship Type="http://schemas.openxmlformats.org/officeDocument/2006/relationships/image" Target="/ppt/media/image2.png" Id="Rabba9118132b451b" /><Relationship Type="http://schemas.openxmlformats.org/officeDocument/2006/relationships/image" Target="/ppt/media/image.svg" Id="R4986f79fd4984131" /><Relationship Type="http://schemas.openxmlformats.org/officeDocument/2006/relationships/image" Target="/ppt/media/image3.png" Id="Rdb456d38ec9d4b8e" /><Relationship Type="http://schemas.openxmlformats.org/officeDocument/2006/relationships/image" Target="/ppt/media/image2.svg" Id="R87ffa7c1f95e447b" /><Relationship Type="http://schemas.openxmlformats.org/officeDocument/2006/relationships/image" Target="/ppt/media/image4.png" Id="R36a86facd0624913" /><Relationship Type="http://schemas.openxmlformats.org/officeDocument/2006/relationships/notesSlide" Target="/ppt/notesSlides/notesSlide2.xml" Id="R6214f33e2dba46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e93f4c736a49b6" /><Relationship Type="http://schemas.openxmlformats.org/officeDocument/2006/relationships/image" Target="/ppt/media/image.jpeg" Id="Rcc65b66441434386" /><Relationship Type="http://schemas.openxmlformats.org/officeDocument/2006/relationships/image" Target="/ppt/media/image4.png" Id="Rea13d707cbe84507" /><Relationship Type="http://schemas.openxmlformats.org/officeDocument/2006/relationships/notesSlide" Target="/ppt/notesSlides/notesSlide3.xml" Id="Rdcccf50342654e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e9313d65704986" /><Relationship Type="http://schemas.openxmlformats.org/officeDocument/2006/relationships/image" Target="/ppt/media/image5.png" Id="R12b72e0a072a4ebe" /><Relationship Type="http://schemas.openxmlformats.org/officeDocument/2006/relationships/image" Target="/ppt/media/image4.png" Id="Rded809cd53844715" /><Relationship Type="http://schemas.openxmlformats.org/officeDocument/2006/relationships/notesSlide" Target="/ppt/notesSlides/notesSlide4.xml" Id="Rf3a364852b5444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9906e309c74c79" /><Relationship Type="http://schemas.openxmlformats.org/officeDocument/2006/relationships/image" Target="/ppt/media/image6.png" Id="Rb4d5f3a170a546ac" /><Relationship Type="http://schemas.openxmlformats.org/officeDocument/2006/relationships/image" Target="/ppt/media/image7.png" Id="R052c5312c8c1492b" /><Relationship Type="http://schemas.openxmlformats.org/officeDocument/2006/relationships/image" Target="/ppt/media/image3.svg" Id="R7cd4d7126c7c42d2" /><Relationship Type="http://schemas.openxmlformats.org/officeDocument/2006/relationships/image" Target="/ppt/media/image8.png" Id="R569a1f2dbc9f48e0" /><Relationship Type="http://schemas.openxmlformats.org/officeDocument/2006/relationships/image" Target="/ppt/media/image4.svg" Id="R7b4faf85f9d241a4" /><Relationship Type="http://schemas.openxmlformats.org/officeDocument/2006/relationships/image" Target="/ppt/media/image9.png" Id="R815174b6d50a43bc" /><Relationship Type="http://schemas.openxmlformats.org/officeDocument/2006/relationships/image" Target="/ppt/media/image5.svg" Id="Re15f20a05bd94c3d" /><Relationship Type="http://schemas.openxmlformats.org/officeDocument/2006/relationships/image" Target="/ppt/media/image4.png" Id="R3f8ce5941e5a4ed7" /><Relationship Type="http://schemas.openxmlformats.org/officeDocument/2006/relationships/notesSlide" Target="/ppt/notesSlides/notesSlide5.xml" Id="R2bbc3f2c6a3947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c868234de4ef9" /><Relationship Type="http://schemas.openxmlformats.org/officeDocument/2006/relationships/image" Target="/ppt/media/image2.jpeg" Id="R2dad5910536a4f5f" /><Relationship Type="http://schemas.openxmlformats.org/officeDocument/2006/relationships/image" Target="/ppt/media/image10.png" Id="Rda988f127c054b93" /><Relationship Type="http://schemas.openxmlformats.org/officeDocument/2006/relationships/image" Target="/ppt/media/image11.png" Id="R7b8a1b8d0d9a457c" /><Relationship Type="http://schemas.openxmlformats.org/officeDocument/2006/relationships/image" Target="/ppt/media/image12.png" Id="R9800b9e1d2324363" /><Relationship Type="http://schemas.openxmlformats.org/officeDocument/2006/relationships/image" Target="/ppt/media/image13.png" Id="R6a4d91d3b7ef48b0" /><Relationship Type="http://schemas.openxmlformats.org/officeDocument/2006/relationships/image" Target="/ppt/media/image4.png" Id="Rc52c4d48333e410e" /><Relationship Type="http://schemas.openxmlformats.org/officeDocument/2006/relationships/notesSlide" Target="/ppt/notesSlides/notesSlide6.xml" Id="R7f3d5e72770748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3266c8ccb04726" /><Relationship Type="http://schemas.openxmlformats.org/officeDocument/2006/relationships/image" Target="/ppt/media/image3.jpeg" Id="Rc601c57c42c841f1" /><Relationship Type="http://schemas.openxmlformats.org/officeDocument/2006/relationships/image" Target="/ppt/media/image4.png" Id="R01b644a12ba34f46" /><Relationship Type="http://schemas.openxmlformats.org/officeDocument/2006/relationships/notesSlide" Target="/ppt/notesSlides/notesSlide7.xml" Id="Rf9c6c15442c840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5ea34c599a445c" /><Relationship Type="http://schemas.openxmlformats.org/officeDocument/2006/relationships/image" Target="/ppt/media/image4.jpeg" Id="R5bc3ff27f74942cc" /><Relationship Type="http://schemas.openxmlformats.org/officeDocument/2006/relationships/image" Target="/ppt/media/image4.png" Id="R9ce0e25d9db1408b" /><Relationship Type="http://schemas.openxmlformats.org/officeDocument/2006/relationships/notesSlide" Target="/ppt/notesSlides/notesSlide8.xml" Id="Rac7f788ac99b41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151f884ba14e6d" /><Relationship Type="http://schemas.openxmlformats.org/officeDocument/2006/relationships/image" Target="/ppt/media/image14.png" Id="R313bc1bf96cc470c" /><Relationship Type="http://schemas.openxmlformats.org/officeDocument/2006/relationships/image" Target="/ppt/media/image6.svg" Id="Rbb20b41d54e742d5" /><Relationship Type="http://schemas.openxmlformats.org/officeDocument/2006/relationships/image" Target="/ppt/media/image15.png" Id="Rcefcdd50a4e04844" /><Relationship Type="http://schemas.openxmlformats.org/officeDocument/2006/relationships/image" Target="/ppt/media/image7.svg" Id="Rffe543bacaa24ea3" /><Relationship Type="http://schemas.openxmlformats.org/officeDocument/2006/relationships/image" Target="/ppt/media/image16.png" Id="Re390fa25e96146e2" /><Relationship Type="http://schemas.openxmlformats.org/officeDocument/2006/relationships/image" Target="/ppt/media/image8.svg" Id="R1a7c6576d7c14d5d" /><Relationship Type="http://schemas.openxmlformats.org/officeDocument/2006/relationships/image" Target="/ppt/media/image4.png" Id="Reb68d820c8ab4905" /><Relationship Type="http://schemas.openxmlformats.org/officeDocument/2006/relationships/image" Target="/ppt/media/image17.png" Id="R1d402744a7834e42" /><Relationship Type="http://schemas.openxmlformats.org/officeDocument/2006/relationships/notesSlide" Target="/ppt/notesSlides/notesSlide9.xml" Id="Rbc5e0f63ca3d4f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35d1cfa49d488f" /><Relationship Type="http://schemas.openxmlformats.org/officeDocument/2006/relationships/image" Target="/ppt/media/image5.jpeg" Id="Rfe994d912f62417a" /><Relationship Type="http://schemas.openxmlformats.org/officeDocument/2006/relationships/image" Target="/ppt/media/image6.jpeg" Id="Rcbc4f5e3373e438e" /><Relationship Type="http://schemas.openxmlformats.org/officeDocument/2006/relationships/image" Target="/ppt/media/image18.png" Id="R39a572b47ac341b5" /><Relationship Type="http://schemas.openxmlformats.org/officeDocument/2006/relationships/image" Target="/ppt/media/image4.png" Id="Rac84f0d1d07149a9" /><Relationship Type="http://schemas.openxmlformats.org/officeDocument/2006/relationships/notesSlide" Target="/ppt/notesSlides/notesSlide10.xml" Id="R65a125fbad9046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6f6134fd54d64" /><Relationship Type="http://schemas.openxmlformats.org/officeDocument/2006/relationships/image" Target="/ppt/media/image19.png" Id="Rf75d08833c854313" /><Relationship Type="http://schemas.openxmlformats.org/officeDocument/2006/relationships/image" Target="/ppt/media/image20.png" Id="R9d849096db884eac" /><Relationship Type="http://schemas.openxmlformats.org/officeDocument/2006/relationships/image" Target="/ppt/media/image9.svg" Id="R4f7ac49f061741cf" /><Relationship Type="http://schemas.openxmlformats.org/officeDocument/2006/relationships/image" Target="/ppt/media/image21.png" Id="Rf4914a9b40a941b3" /><Relationship Type="http://schemas.openxmlformats.org/officeDocument/2006/relationships/image" Target="/ppt/media/image10.svg" Id="Rf05d42d42aa64ee2" /><Relationship Type="http://schemas.openxmlformats.org/officeDocument/2006/relationships/image" Target="/ppt/media/image13.png" Id="R6e84ef7033e0494e" /><Relationship Type="http://schemas.openxmlformats.org/officeDocument/2006/relationships/image" Target="/ppt/media/image4.png" Id="Rcdabb61180bc422b" /><Relationship Type="http://schemas.openxmlformats.org/officeDocument/2006/relationships/notesSlide" Target="/ppt/notesSlides/notesSlide11.xml" Id="R8db56845b2b24a2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94bc73b773477c" /><Relationship Type="http://schemas.openxmlformats.org/officeDocument/2006/relationships/image" Target="/ppt/media/image22.png" Id="Rf9bae3be99b54d25" /><Relationship Type="http://schemas.openxmlformats.org/officeDocument/2006/relationships/image" Target="/ppt/media/image4.png" Id="Re6bd36e9c2fa4e24" /><Relationship Type="http://schemas.openxmlformats.org/officeDocument/2006/relationships/notesSlide" Target="/ppt/notesSlides/notesSlide12.xml" Id="Re856b210b54b455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820b0afbb84d10" /><Relationship Type="http://schemas.openxmlformats.org/officeDocument/2006/relationships/image" Target="/ppt/media/image23.png" Id="Reff2566fe16c4138" /><Relationship Type="http://schemas.openxmlformats.org/officeDocument/2006/relationships/image" Target="/ppt/media/image4.png" Id="R7ab12b39e59f4d39" /><Relationship Type="http://schemas.openxmlformats.org/officeDocument/2006/relationships/notesSlide" Target="/ppt/notesSlides/notesSlide13.xml" Id="Rabc55ddc44c549b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fd4c71f41443b7" /><Relationship Type="http://schemas.openxmlformats.org/officeDocument/2006/relationships/image" Target="/ppt/media/image24.png" Id="Rba7a741102974f02" /><Relationship Type="http://schemas.openxmlformats.org/officeDocument/2006/relationships/image" Target="/ppt/media/image25.png" Id="R604701f727b84783" /><Relationship Type="http://schemas.openxmlformats.org/officeDocument/2006/relationships/image" Target="/ppt/media/image26.png" Id="R9e96563e041d432d" /><Relationship Type="http://schemas.openxmlformats.org/officeDocument/2006/relationships/image" Target="/ppt/media/image4.png" Id="R5de139050bde474b" /><Relationship Type="http://schemas.openxmlformats.org/officeDocument/2006/relationships/notesSlide" Target="/ppt/notesSlides/notesSlide14.xml" Id="R19d3ca54cb384ae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7077d445fb4d0e" /><Relationship Type="http://schemas.openxmlformats.org/officeDocument/2006/relationships/image" Target="/ppt/media/image7.jpeg" Id="R50e6e93f55504d22" /><Relationship Type="http://schemas.openxmlformats.org/officeDocument/2006/relationships/image" Target="/ppt/media/image4.png" Id="R17009730f3ee4f31" /><Relationship Type="http://schemas.openxmlformats.org/officeDocument/2006/relationships/notesSlide" Target="/ppt/notesSlides/notesSlide15.xml" Id="R6ed1dda5213e49f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5d0bba2ea94482" /><Relationship Type="http://schemas.openxmlformats.org/officeDocument/2006/relationships/image" Target="/ppt/media/image.png" Id="R777d5b385d2e47d0" /><Relationship Type="http://schemas.openxmlformats.org/officeDocument/2006/relationships/image" Target="/ppt/media/image27.png" Id="R8fcadc0245614b20" /><Relationship Type="http://schemas.openxmlformats.org/officeDocument/2006/relationships/image" Target="/ppt/media/image28.png" Id="R477d047a806140e1" /><Relationship Type="http://schemas.openxmlformats.org/officeDocument/2006/relationships/image" Target="/ppt/media/image4.png" Id="R34ca4ef9d49942b3" /><Relationship Type="http://schemas.openxmlformats.org/officeDocument/2006/relationships/notesSlide" Target="/ppt/notesSlides/notesSlide16.xml" Id="R71fbda7aa29046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77dc2577ab431c" /><Relationship Type="http://schemas.openxmlformats.org/officeDocument/2006/relationships/image" Target="/ppt/media/image29.png" Id="R3826a4f952674c35" /><Relationship Type="http://schemas.openxmlformats.org/officeDocument/2006/relationships/image" Target="/ppt/media/image11.svg" Id="Rc4a82fe64dd34325" /><Relationship Type="http://schemas.openxmlformats.org/officeDocument/2006/relationships/image" Target="/ppt/media/image30.png" Id="R24279879b16049f2" /><Relationship Type="http://schemas.openxmlformats.org/officeDocument/2006/relationships/image" Target="/ppt/media/image12.svg" Id="R77f17b35ea8949df" /><Relationship Type="http://schemas.openxmlformats.org/officeDocument/2006/relationships/image" Target="/ppt/media/image31.png" Id="Rc3d26fdd22a940e6" /><Relationship Type="http://schemas.openxmlformats.org/officeDocument/2006/relationships/image" Target="/ppt/media/image13.svg" Id="Rd9ba11095312476c" /><Relationship Type="http://schemas.openxmlformats.org/officeDocument/2006/relationships/image" Target="/ppt/media/image4.png" Id="Rb86f31325fe84d63" /><Relationship Type="http://schemas.openxmlformats.org/officeDocument/2006/relationships/notesSlide" Target="/ppt/notesSlides/notesSlide17.xml" Id="R0d10b96ddc2e42f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83c40f5ab4e29" /><Relationship Type="http://schemas.openxmlformats.org/officeDocument/2006/relationships/image" Target="/ppt/media/image32.png" Id="R29be7afd417b44dc" /><Relationship Type="http://schemas.openxmlformats.org/officeDocument/2006/relationships/image" Target="/ppt/media/image14.svg" Id="R4469976b3c904cbb" /><Relationship Type="http://schemas.openxmlformats.org/officeDocument/2006/relationships/image" Target="/ppt/media/image33.png" Id="Rbf792bfbaf8d48a0" /><Relationship Type="http://schemas.openxmlformats.org/officeDocument/2006/relationships/image" Target="/ppt/media/image15.svg" Id="Rb80bad283a894df6" /><Relationship Type="http://schemas.openxmlformats.org/officeDocument/2006/relationships/image" Target="/ppt/media/image34.png" Id="Rcdf248f1af654540" /><Relationship Type="http://schemas.openxmlformats.org/officeDocument/2006/relationships/image" Target="/ppt/media/image16.svg" Id="R228c98ac258d460c" /><Relationship Type="http://schemas.openxmlformats.org/officeDocument/2006/relationships/image" Target="/ppt/media/image35.png" Id="R64ba013c74cc43c7" /><Relationship Type="http://schemas.openxmlformats.org/officeDocument/2006/relationships/image" Target="/ppt/media/image17.svg" Id="R72b95f10ecff4270" /><Relationship Type="http://schemas.openxmlformats.org/officeDocument/2006/relationships/image" Target="/ppt/media/image36.png" Id="R5a93d120567e42b6" /><Relationship Type="http://schemas.openxmlformats.org/officeDocument/2006/relationships/image" Target="/ppt/media/image18.svg" Id="R94695d1d8c8044dc" /><Relationship Type="http://schemas.openxmlformats.org/officeDocument/2006/relationships/image" Target="/ppt/media/image37.png" Id="Re519a81bbfac4a8c" /><Relationship Type="http://schemas.openxmlformats.org/officeDocument/2006/relationships/image" Target="/ppt/media/image19.svg" Id="Rcb52ecd3922e43b3" /><Relationship Type="http://schemas.openxmlformats.org/officeDocument/2006/relationships/image" Target="/ppt/media/image4.png" Id="Rb3b647bac1c4480c" /><Relationship Type="http://schemas.openxmlformats.org/officeDocument/2006/relationships/notesSlide" Target="/ppt/notesSlides/notesSlide18.xml" Id="Ra98072abf6444fe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5410d91dd24180" /><Relationship Type="http://schemas.openxmlformats.org/officeDocument/2006/relationships/image" Target="/ppt/media/image38.png" Id="Rd7efb1be801c41b7" /><Relationship Type="http://schemas.openxmlformats.org/officeDocument/2006/relationships/image" Target="/ppt/media/image20.svg" Id="Rab0244c4c60242bf" /><Relationship Type="http://schemas.openxmlformats.org/officeDocument/2006/relationships/image" Target="/ppt/media/image39.png" Id="R5a0329bdc2f94479" /><Relationship Type="http://schemas.openxmlformats.org/officeDocument/2006/relationships/image" Target="/ppt/media/image21.svg" Id="R64995d3fa29c40e7" /><Relationship Type="http://schemas.openxmlformats.org/officeDocument/2006/relationships/image" Target="/ppt/media/image40.png" Id="Ra61bad0e7e5f402c" /><Relationship Type="http://schemas.openxmlformats.org/officeDocument/2006/relationships/image" Target="/ppt/media/image22.svg" Id="Rd8e540a582414429" /><Relationship Type="http://schemas.openxmlformats.org/officeDocument/2006/relationships/image" Target="/ppt/media/image41.png" Id="R7a42c1f4347046fe" /><Relationship Type="http://schemas.openxmlformats.org/officeDocument/2006/relationships/image" Target="/ppt/media/image23.svg" Id="R6adb14f9fb2e424b" /><Relationship Type="http://schemas.openxmlformats.org/officeDocument/2006/relationships/image" Target="/ppt/media/image42.png" Id="Rb90184b3f2074287" /><Relationship Type="http://schemas.openxmlformats.org/officeDocument/2006/relationships/image" Target="/ppt/media/image24.svg" Id="Rc33f5ad19ece490f" /><Relationship Type="http://schemas.openxmlformats.org/officeDocument/2006/relationships/image" Target="/ppt/media/image43.png" Id="R1c61a3a5ee4f4408" /><Relationship Type="http://schemas.openxmlformats.org/officeDocument/2006/relationships/image" Target="/ppt/media/image25.svg" Id="R3f3ccc5e686f4e66" /><Relationship Type="http://schemas.openxmlformats.org/officeDocument/2006/relationships/image" Target="/ppt/media/image4.png" Id="Rad801ed2e90940ba" /><Relationship Type="http://schemas.openxmlformats.org/officeDocument/2006/relationships/notesSlide" Target="/ppt/notesSlides/notesSlide19.xml" Id="R79c2b3c9457349b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6120cf0c684d1f" /><Relationship Type="http://schemas.openxmlformats.org/officeDocument/2006/relationships/image" Target="/ppt/media/image44.png" Id="R444bf3fad9ba4b84" /><Relationship Type="http://schemas.openxmlformats.org/officeDocument/2006/relationships/image" Target="/ppt/media/image26.svg" Id="R217d075d840e48f7" /><Relationship Type="http://schemas.openxmlformats.org/officeDocument/2006/relationships/image" Target="/ppt/media/image45.png" Id="R4a6f011fecd44b4e" /><Relationship Type="http://schemas.openxmlformats.org/officeDocument/2006/relationships/image" Target="/ppt/media/image27.svg" Id="Rc0360c66bb394977" /><Relationship Type="http://schemas.openxmlformats.org/officeDocument/2006/relationships/image" Target="/ppt/media/image46.png" Id="R76014e5184c545c7" /><Relationship Type="http://schemas.openxmlformats.org/officeDocument/2006/relationships/image" Target="/ppt/media/image28.svg" Id="R21e591cd7b74479a" /><Relationship Type="http://schemas.openxmlformats.org/officeDocument/2006/relationships/image" Target="/ppt/media/image47.png" Id="R07f376d9f4e84ac6" /><Relationship Type="http://schemas.openxmlformats.org/officeDocument/2006/relationships/image" Target="/ppt/media/image29.svg" Id="R3733d07c43934223" /><Relationship Type="http://schemas.openxmlformats.org/officeDocument/2006/relationships/image" Target="/ppt/media/image48.png" Id="R5330c91c30d44f0f" /><Relationship Type="http://schemas.openxmlformats.org/officeDocument/2006/relationships/image" Target="/ppt/media/image30.svg" Id="R5db5494d68314070" /><Relationship Type="http://schemas.openxmlformats.org/officeDocument/2006/relationships/image" Target="/ppt/media/image49.png" Id="R7dfc5948bfab4f46" /><Relationship Type="http://schemas.openxmlformats.org/officeDocument/2006/relationships/image" Target="/ppt/media/image4.png" Id="R3acd980b24274b70" /><Relationship Type="http://schemas.openxmlformats.org/officeDocument/2006/relationships/notesSlide" Target="/ppt/notesSlides/notesSlide20.xml" Id="Rde9156024d01478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0790f281b246f7" /><Relationship Type="http://schemas.openxmlformats.org/officeDocument/2006/relationships/image" Target="/ppt/media/image.png" Id="R8945aacdc2b94457" /><Relationship Type="http://schemas.openxmlformats.org/officeDocument/2006/relationships/hyperlink" Target="https://www.ecotraining.co.za/" TargetMode="External" Id="R65980dd7debd4dcb" /><Relationship Type="http://schemas.openxmlformats.org/officeDocument/2006/relationships/image" Target="/ppt/media/image4.png" Id="Rbdd422fb20b54c4d" /><Relationship Type="http://schemas.openxmlformats.org/officeDocument/2006/relationships/notesSlide" Target="/ppt/notesSlides/notesSlide21.xml" Id="Rf1c2ed97004e430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b1d3903b9437a"/>
          <a:srcRect xmlns:a="http://schemas.openxmlformats.org/drawingml/2006/main" l="0" t="16684" r="0" b="166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06799DBB-196E-4442-A992-4E607FFE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1423690"/>
            <a:ext cx="6296860" cy="118129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7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Field Notes: Africa Beneath Your Feet</a:t>
            </a:r>
            <a:endParaRPr sz="370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898A243-65D8-41DC-9347-65834CA1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2888456"/>
            <a:ext cx="6296860" cy="6048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Hidden Story of a Landscape — Geology Study Companion (Module 2)</a:t>
            </a:r>
            <a:endParaRPr sz="14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6AE57D02-5FE4-40CA-8E9F-3C5C7084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3705920"/>
            <a:ext cx="4755634" cy="287139"/>
          </a:xfrm>
          <a:prstGeom xmlns:a="http://schemas.openxmlformats.org/drawingml/2006/main" prst="roundRect">
            <a:avLst>
              <a:gd name="adj" fmla="val 49999"/>
            </a:avLst>
          </a:prstGeom>
          <a:noFill xmlns:a="http://schemas.openxmlformats.org/drawingml/2006/main"/>
          <a:ln xmlns:a="http://schemas.openxmlformats.org/drawingml/2006/main" w="12700">
            <a:solidFill>
              <a:srgbClr val="38663F"/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8CF1582F-E42C-4023-9F5B-45B920D6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6765" y="3762573"/>
            <a:ext cx="5138411" cy="1738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96000"/>
              </a:lnSpc>
              <a:buNone/>
            </a:pPr>
            <a:r>
              <a:rPr sz="1150">
                <a:solidFill>
                  <a:srgbClr val="38663F"/>
                </a:solidFill>
                <a:latin typeface="Montserrat"/>
                <a:ea typeface="Montserrat"/>
                <a:cs typeface="Montserrat"/>
              </a:rPr>
              <a:t>ECOTRAINING US HIGH SCHOOL PROGRAMME · AGES 15–17</a:t>
            </a:r>
            <a:endParaRPr sz="115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722DB58-AF8E-4F7F-A4F1-CE1A8A09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6821" y="4418310"/>
            <a:ext cx="6013399" cy="6048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One question drives everything: How can the ground beneath your feet help a field guide read the landscape above it?</a:t>
            </a:r>
            <a:endParaRPr sz="145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E7D653E4-5740-4D95-AA2B-EB1C2286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4205684"/>
            <a:ext cx="25399" cy="1030089"/>
          </a:xfrm>
          <a:prstGeom xmlns:a="http://schemas.openxmlformats.org/drawingml/2006/main" prst="roundRect">
            <a:avLst>
              <a:gd name="adj" fmla="val 50001"/>
            </a:avLst>
          </a:prstGeom>
          <a:solidFill xmlns:a="http://schemas.openxmlformats.org/drawingml/2006/main">
            <a:srgbClr val="38663F"/>
          </a:solidFill>
        </p:spPr>
      </p:sp>
    </p:spTree>
    <p:extLst>
      <p:ext uri="{BB962C8B-B14F-4D97-AF65-F5344CB8AC3E}">
        <p14:creationId xmlns:p14="http://schemas.microsoft.com/office/powerpoint/2010/main" val="192990198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a8388739d46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19809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058A5813-D740-42BE-97C1-CEB7A375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84597"/>
            <a:ext cx="6296860" cy="4705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29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Your Mission</a:t>
            </a:r>
            <a:endParaRPr sz="2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35A84C9-B6A2-444F-9B6D-670699F7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355130"/>
            <a:ext cx="2964681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Two Routes. One Choice.</a:t>
            </a:r>
            <a:endParaRPr sz="14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E4C814A1-28AA-4BDE-BF50-BD0D7419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710432"/>
            <a:ext cx="2964681" cy="6494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At sunrise, a field guide must choose between two routes. Guests hope to see elephants.</a:t>
            </a:r>
            <a:endParaRPr sz="115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A34C5389-9139-4C60-B0C1-8EC9745B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003" y="1355130"/>
            <a:ext cx="2964681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How to Use This Guide</a:t>
            </a:r>
            <a:endParaRPr sz="145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2C527767-16F4-487B-8E62-E273A3A4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003" y="1725414"/>
            <a:ext cx="338824" cy="33883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1B455">
              <a:alpha val="50000"/>
            </a:srgbClr>
          </a:solidFill>
          <a:ln xmlns:a="http://schemas.openxmlformats.org/drawingml/2006/main" w="12700">
            <a:solidFill>
              <a:srgbClr val="779A3B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8490BF4-7259-4EED-BC14-590D62423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6408" y="1753592"/>
            <a:ext cx="225915" cy="2823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75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1</a:t>
            </a:r>
            <a:endParaRPr sz="175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F105307-EC1C-44AC-A99D-65AAED93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1777107"/>
            <a:ext cx="2505905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Watch</a:t>
            </a:r>
            <a:endParaRPr sz="145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CC03E9E-F745-4492-916A-ACDAD5E9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2132409"/>
            <a:ext cx="2505905" cy="2164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All three video parts</a:t>
            </a:r>
            <a:endParaRPr sz="115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BB3A949B-66B8-4C0E-B21A-726B3588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003" y="2588915"/>
            <a:ext cx="338824" cy="33883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36A08">
              <a:alpha val="50000"/>
            </a:srgbClr>
          </a:solidFill>
          <a:ln xmlns:a="http://schemas.openxmlformats.org/drawingml/2006/main" w="12700">
            <a:solidFill>
              <a:srgbClr val="EC8321"/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E362260-A183-47B4-9405-ECC8F1BC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6408" y="2617093"/>
            <a:ext cx="225915" cy="2823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75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2</a:t>
            </a:r>
            <a:endParaRPr sz="175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ECB4943B-C8E4-4983-BB8B-F778056F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2640608"/>
            <a:ext cx="2505905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Run</a:t>
            </a:r>
            <a:endParaRPr sz="145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ABD4C731-4A85-4000-880E-AD5081971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2995910"/>
            <a:ext cx="2505905" cy="432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Landscape Detective mission</a:t>
            </a:r>
            <a:endParaRPr sz="11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AC0C3434-7E69-47E3-B6E4-BA091629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003" y="3668911"/>
            <a:ext cx="338824" cy="33883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24334">
              <a:alpha val="50000"/>
            </a:srgbClr>
          </a:solidFill>
          <a:ln xmlns:a="http://schemas.openxmlformats.org/drawingml/2006/main" w="12700">
            <a:solidFill>
              <a:srgbClr val="7B5C4D"/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8F50D8D2-9C75-4316-92A4-EF5178BC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6408" y="3697089"/>
            <a:ext cx="225915" cy="2823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75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3</a:t>
            </a:r>
            <a:endParaRPr sz="1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69125D16-D0C7-457C-93C7-07831745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3720604"/>
            <a:ext cx="2505905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Take</a:t>
            </a:r>
            <a:endParaRPr sz="145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469C4E60-67D3-4E0A-AEAD-830D3229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779" y="4075906"/>
            <a:ext cx="2505905" cy="6494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Knowledge Check — everything on the quiz is in these pages</a:t>
            </a:r>
            <a:endParaRPr sz="1150"/>
          </a:p>
        </p:txBody>
      </p:sp>
      <p:pic>
        <p:nvPicPr>
          <p:cNvPr id="4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ba9118132b451b">
            <a:extLst>
              <a:ext uri="{96DAC541-7B7A-43D3-8B79-37D633B846F1}">
                <asvg:svgBlip xmlns:asvg="http://schemas.microsoft.com/office/drawing/2016/SVG/main" r:embed="R4986f79fd498413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4995267"/>
            <a:ext cx="3088404" cy="1079599"/>
          </a:xfrm>
          <a:prstGeom xmlns:a="http://schemas.openxmlformats.org/drawingml/2006/main" prst="rect">
            <a:avLst/>
          </a:prstGeom>
        </p:spPr>
      </p:pic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772A40D-C286-4BA0-BC5B-DECF0083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333" y="5164931"/>
            <a:ext cx="2672886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Route A</a:t>
            </a:r>
            <a:endParaRPr sz="1450"/>
          </a:p>
        </p:txBody>
      </p:sp>
      <p:sp>
        <p:nvSpPr>
          <p:cNvPr id="21" name="Text 17">
            <a:extLst xmlns:a="http://schemas.openxmlformats.org/drawingml/2006/main">
              <a:ext uri="{FF2B5EF4-FFF2-40B4-BE49-F238E27FC236}">
                <a16:creationId xmlns:a16="http://schemas.microsoft.com/office/drawing/2014/main" id="{59F353E9-7844-4892-8AE1-51462D89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333" y="5472212"/>
            <a:ext cx="2672886" cy="432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Rounded granite country · pale sandy soils · marula trees</a:t>
            </a:r>
            <a:endParaRPr sz="1150"/>
          </a:p>
        </p:txBody>
      </p:sp>
      <p:pic>
        <p:nvPicPr>
          <p:cNvPr id="50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456d38ec9d4b8e">
            <a:extLst>
              <a:ext uri="{96DAC541-7B7A-43D3-8B79-37D633B846F1}">
                <asvg:svgBlip xmlns:asvg="http://schemas.microsoft.com/office/drawing/2016/SVG/main" r:embed="R87ffa7c1f95e447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69831" y="4995267"/>
            <a:ext cx="3088503" cy="1079599"/>
          </a:xfrm>
          <a:prstGeom xmlns:a="http://schemas.openxmlformats.org/drawingml/2006/main" prst="rect">
            <a:avLst/>
          </a:prstGeom>
        </p:spPr>
      </p:pic>
      <p:sp>
        <p:nvSpPr>
          <p:cNvPr id="23" name="Text 18">
            <a:extLst xmlns:a="http://schemas.openxmlformats.org/drawingml/2006/main">
              <a:ext uri="{FF2B5EF4-FFF2-40B4-BE49-F238E27FC236}">
                <a16:creationId xmlns:a16="http://schemas.microsoft.com/office/drawing/2014/main" id="{622AB9B5-D8CB-4513-ADA5-83BD3B8F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5689" y="5164931"/>
            <a:ext cx="2672985" cy="2353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4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Route B</a:t>
            </a:r>
            <a:endParaRPr sz="1450"/>
          </a:p>
        </p:txBody>
      </p:sp>
      <p:sp>
        <p:nvSpPr>
          <p:cNvPr id="24" name="Text 19">
            <a:extLst xmlns:a="http://schemas.openxmlformats.org/drawingml/2006/main">
              <a:ext uri="{FF2B5EF4-FFF2-40B4-BE49-F238E27FC236}">
                <a16:creationId xmlns:a16="http://schemas.microsoft.com/office/drawing/2014/main" id="{E13BC8A6-5363-4F69-9910-A53C5351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5689" y="5472212"/>
            <a:ext cx="2672985" cy="432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Darker basalt country · fine soils · different plants</a:t>
            </a:r>
            <a:endParaRPr sz="1150"/>
          </a:p>
        </p:txBody>
      </p:sp>
      <p:pic>
        <p:nvPicPr>
          <p:cNvPr id="53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a86facd06249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68315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9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425E4A26-B71F-4DD3-A739-8DE8A0AE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8714058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5b664414343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19809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8D461C26-9905-4B88-8D66-8ECA1A2E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2296616"/>
            <a:ext cx="725469" cy="287139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DEEDE0"/>
          </a:solidFill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0354A64-B33B-416F-B0E3-5A88728C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879" y="2353270"/>
            <a:ext cx="1108246" cy="1738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96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PART 1</a:t>
            </a:r>
            <a:endParaRPr sz="11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8407747B-A9F8-4F65-9C9D-159519B81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2659360"/>
            <a:ext cx="6296860" cy="81518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51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Read the Ground</a:t>
            </a:r>
            <a:endParaRPr sz="51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6120EB89-77E3-4DA0-B422-6544E874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3758009"/>
            <a:ext cx="6296860" cy="6048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Earth's hidden engine: the words, the layers and the moving plates that built Africa.</a:t>
            </a:r>
            <a:endParaRPr sz="1450"/>
          </a:p>
        </p:txBody>
      </p:sp>
      <p:pic>
        <p:nvPicPr>
          <p:cNvPr id="14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3d707cbe845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68315" y="6384925"/>
            <a:ext cx="881437" cy="22780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2343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966AE52-9761-4A1F-BDC0-C5AA7D18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77453"/>
            <a:ext cx="10868745" cy="56306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5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Four Words That Unlock a Landscape</a:t>
            </a:r>
            <a:endParaRPr sz="3500"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605ED80-D7EC-414B-A891-7E4AA9D9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483916"/>
            <a:ext cx="5348551" cy="1627188"/>
          </a:xfrm>
          <a:prstGeom xmlns:a="http://schemas.openxmlformats.org/drawingml/2006/main" prst="roundRect">
            <a:avLst>
              <a:gd name="adj" fmla="val 16608"/>
            </a:avLst>
          </a:prstGeom>
          <a:solidFill xmlns:a="http://schemas.openxmlformats.org/drawingml/2006/main">
            <a:srgbClr val="91B455">
              <a:alpha val="50000"/>
            </a:srgbClr>
          </a:solidFill>
          <a:ln xmlns:a="http://schemas.openxmlformats.org/drawingml/2006/main" w="19050">
            <a:solidFill>
              <a:srgbClr val="779A3B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95CD140-B6A3-414E-9583-C0B336C4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2" y="1683048"/>
            <a:ext cx="495029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Geology</a:t>
            </a:r>
            <a:endParaRPr sz="1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BBB5ACB-2502-44C4-BBD9-4590E152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2" y="2067520"/>
            <a:ext cx="495029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The study of Earth — its materials, structure, history and the processes that keep changing it. The story </a:t>
            </a:r>
            <a:r>
              <a:rPr sz="1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below</a:t>
            </a:r>
            <a:r>
              <a:rPr sz="14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.</a:t>
            </a:r>
            <a:endParaRPr sz="14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DF4CAE6-A12A-4185-B96C-D921B211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670" y="1483916"/>
            <a:ext cx="5348551" cy="1627188"/>
          </a:xfrm>
          <a:prstGeom xmlns:a="http://schemas.openxmlformats.org/drawingml/2006/main" prst="roundRect">
            <a:avLst>
              <a:gd name="adj" fmla="val 16608"/>
            </a:avLst>
          </a:prstGeom>
          <a:solidFill xmlns:a="http://schemas.openxmlformats.org/drawingml/2006/main">
            <a:srgbClr val="D36A08">
              <a:alpha val="50000"/>
            </a:srgbClr>
          </a:solidFill>
          <a:ln xmlns:a="http://schemas.openxmlformats.org/drawingml/2006/main" w="19050">
            <a:solidFill>
              <a:srgbClr val="EC8321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A45CF81-1EB0-46C2-98DA-2154DE1B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0797" y="1683048"/>
            <a:ext cx="495029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Topography</a:t>
            </a:r>
            <a:endParaRPr sz="17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402D016-04F5-4CED-A2E8-8D09A36C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0797" y="2067520"/>
            <a:ext cx="4950296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The shape of a place — hills, valleys, plains, rivers, slopes. The shape you can see </a:t>
            </a:r>
            <a:r>
              <a:rPr sz="1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</a:rPr>
              <a:t>above</a:t>
            </a:r>
            <a:r>
              <a:rPr sz="140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.</a:t>
            </a:r>
            <a:endParaRPr sz="14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C2ECEC3-FCA0-4A77-8DEA-D6A5F818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3282752"/>
            <a:ext cx="5348551" cy="1627188"/>
          </a:xfrm>
          <a:prstGeom xmlns:a="http://schemas.openxmlformats.org/drawingml/2006/main" prst="roundRect">
            <a:avLst>
              <a:gd name="adj" fmla="val 16608"/>
            </a:avLst>
          </a:prstGeom>
          <a:solidFill xmlns:a="http://schemas.openxmlformats.org/drawingml/2006/main">
            <a:srgbClr val="624334">
              <a:alpha val="50000"/>
            </a:srgbClr>
          </a:solidFill>
          <a:ln xmlns:a="http://schemas.openxmlformats.org/drawingml/2006/main" w="19050">
            <a:solidFill>
              <a:srgbClr val="7B5C4D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F539279-40CC-4E8D-98C1-C4918F1D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2" y="3481884"/>
            <a:ext cx="495029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Geomorphology</a:t>
            </a:r>
            <a:endParaRPr sz="17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590547D-28B3-41FE-A0D4-8F992036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2" y="3866356"/>
            <a:ext cx="495029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The study of how that shape formed. It connects geology to topography by asking: </a:t>
            </a:r>
            <a:r>
              <a:rPr sz="1400" i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which processes made this?</a:t>
            </a:r>
            <a:endParaRPr sz="14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5B595184-A954-40F2-AD3A-389ED8D2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670" y="3282752"/>
            <a:ext cx="5348551" cy="1627188"/>
          </a:xfrm>
          <a:prstGeom xmlns:a="http://schemas.openxmlformats.org/drawingml/2006/main" prst="roundRect">
            <a:avLst>
              <a:gd name="adj" fmla="val 16608"/>
            </a:avLst>
          </a:prstGeom>
          <a:solidFill xmlns:a="http://schemas.openxmlformats.org/drawingml/2006/main">
            <a:srgbClr val="91B455">
              <a:alpha val="50000"/>
            </a:srgbClr>
          </a:solidFill>
          <a:ln xmlns:a="http://schemas.openxmlformats.org/drawingml/2006/main" w="19050">
            <a:solidFill>
              <a:srgbClr val="779A3B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2395A90-32E7-4DD3-84CD-C9768254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0797" y="3481884"/>
            <a:ext cx="495029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Landform</a:t>
            </a:r>
            <a:endParaRPr sz="175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9DAFB49-93E9-4C48-A772-189AA037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0797" y="3866356"/>
            <a:ext cx="4950296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One recognisable feature — a mountain, plateau, valley or canyon. The building block of landscape.</a:t>
            </a:r>
            <a:endParaRPr sz="14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97D491D-0139-4BE6-9150-40C897AF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03118"/>
            <a:ext cx="10868745" cy="978991"/>
          </a:xfrm>
          <a:prstGeom xmlns:a="http://schemas.openxmlformats.org/drawingml/2006/main" prst="roundRect">
            <a:avLst>
              <a:gd name="adj" fmla="val 27604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3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72e0a072a4eb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552" y="5346204"/>
            <a:ext cx="225122" cy="180082"/>
          </a:xfrm>
          <a:prstGeom xmlns:a="http://schemas.openxmlformats.org/drawingml/2006/main" prst="rect">
            <a:avLst/>
          </a:prstGeom>
        </p:spPr>
      </p:pic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9BBF469F-EED7-42B8-8A32-9AAB9CCA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6752" y="5319713"/>
            <a:ext cx="10103391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The shortcut:</a:t>
            </a:r>
            <a:r>
              <a:rPr sz="14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Geology is the material and story BELOW. Topography is the shape ABOVE. Geomorphology connects the two.</a:t>
            </a:r>
            <a:endParaRPr sz="1400"/>
          </a:p>
        </p:txBody>
      </p:sp>
      <p:pic>
        <p:nvPicPr>
          <p:cNvPr id="3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809cd538447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0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5D692C41-C0AA-4A8A-8BCB-5F0FEF38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4231368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2FEACD7-A200-4E28-9BD7-DDF77888B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9807"/>
            <a:ext cx="1086874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Inside Earth</a:t>
            </a:r>
            <a:endParaRPr sz="1850"/>
          </a:p>
        </p:txBody>
      </p:sp>
      <p:pic>
        <p:nvPicPr>
          <p:cNvPr id="2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d5f3a170a546ac"/>
          <a:srcRect xmlns:a="http://schemas.openxmlformats.org/drawingml/2006/main" l="0" t="27789" r="0" b="277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939006"/>
            <a:ext cx="5319083" cy="5319216"/>
          </a:xfrm>
          <a:prstGeom xmlns:a="http://schemas.openxmlformats.org/drawingml/2006/main" prst="rect">
            <a:avLst/>
          </a:prstGeom>
        </p:spPr>
      </p:pic>
      <p:pic>
        <p:nvPicPr>
          <p:cNvPr id="2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c5312c8c1492b">
            <a:extLst>
              <a:ext uri="{96DAC541-7B7A-43D3-8B79-37D633B846F1}">
                <asvg:svgBlip xmlns:asvg="http://schemas.microsoft.com/office/drawing/2016/SVG/main" r:embed="R7cd4d7126c7c42d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04787" y="3050381"/>
            <a:ext cx="2642725" cy="447080"/>
          </a:xfrm>
          <a:prstGeom xmlns:a="http://schemas.openxmlformats.org/drawingml/2006/main" prst="rect">
            <a:avLst/>
          </a:prstGeom>
        </p:spPr>
      </p:pic>
      <p:sp>
        <p:nvSpPr>
          <p:cNvPr id="5" name="Text 1">
            <a:extLst xmlns:a="http://schemas.openxmlformats.org/drawingml/2006/main">
              <a:ext uri="{FF2B5EF4-FFF2-40B4-BE49-F238E27FC236}">
                <a16:creationId xmlns:a16="http://schemas.microsoft.com/office/drawing/2014/main" id="{C5789493-17AA-4D4B-A40E-73631A85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7340" y="3063081"/>
            <a:ext cx="2510172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Crust</a:t>
            </a:r>
            <a:endParaRPr sz="900"/>
          </a:p>
        </p:txBody>
      </p:sp>
      <p:sp>
        <p:nvSpPr>
          <p:cNvPr id="6" name="Text 2">
            <a:extLst xmlns:a="http://schemas.openxmlformats.org/drawingml/2006/main">
              <a:ext uri="{FF2B5EF4-FFF2-40B4-BE49-F238E27FC236}">
                <a16:creationId xmlns:a16="http://schemas.microsoft.com/office/drawing/2014/main" id="{9E333420-5CB5-49E7-A576-A2CCB56C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7340" y="3257947"/>
            <a:ext cx="2510172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Thin, brittle outer skin — ~5 km under oceans, ~30 km under continents.</a:t>
            </a:r>
            <a:endParaRPr sz="700"/>
          </a:p>
        </p:txBody>
      </p:sp>
      <p:pic>
        <p:nvPicPr>
          <p:cNvPr id="29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9a1f2dbc9f48e0">
            <a:extLst>
              <a:ext uri="{96DAC541-7B7A-43D3-8B79-37D633B846F1}">
                <asvg:svgBlip xmlns:asvg="http://schemas.microsoft.com/office/drawing/2016/SVG/main" r:embed="R7b4faf85f9d241a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3845" y="3050381"/>
            <a:ext cx="2642725" cy="447080"/>
          </a:xfrm>
          <a:prstGeom xmlns:a="http://schemas.openxmlformats.org/drawingml/2006/main" prst="rect">
            <a:avLst/>
          </a:prstGeom>
        </p:spPr>
      </p:pic>
      <p:sp>
        <p:nvSpPr>
          <p:cNvPr id="8" name="Text 3">
            <a:extLst xmlns:a="http://schemas.openxmlformats.org/drawingml/2006/main">
              <a:ext uri="{FF2B5EF4-FFF2-40B4-BE49-F238E27FC236}">
                <a16:creationId xmlns:a16="http://schemas.microsoft.com/office/drawing/2014/main" id="{5E70CA22-E4F7-4486-B793-6C5818C5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398" y="3063081"/>
            <a:ext cx="2510172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Mantle</a:t>
            </a:r>
            <a:endParaRPr sz="900"/>
          </a:p>
        </p:txBody>
      </p:sp>
      <p:sp>
        <p:nvSpPr>
          <p:cNvPr id="9" name="Text 4">
            <a:extLst xmlns:a="http://schemas.openxmlformats.org/drawingml/2006/main">
              <a:ext uri="{FF2B5EF4-FFF2-40B4-BE49-F238E27FC236}">
                <a16:creationId xmlns:a16="http://schemas.microsoft.com/office/drawing/2014/main" id="{BD26DB03-E74F-445A-A04C-A45CEC85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398" y="3257947"/>
            <a:ext cx="2510172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Nearly 3,000 km of hot, </a:t>
            </a: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mostly solid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rock — not liquid lava. Deforms slowly over geologic time.</a:t>
            </a:r>
            <a:endParaRPr sz="700"/>
          </a:p>
        </p:txBody>
      </p:sp>
      <p:pic>
        <p:nvPicPr>
          <p:cNvPr id="32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5174b6d50a43bc">
            <a:extLst>
              <a:ext uri="{96DAC541-7B7A-43D3-8B79-37D633B846F1}">
                <asvg:svgBlip xmlns:asvg="http://schemas.microsoft.com/office/drawing/2016/SVG/main" r:embed="Re15f20a05bd94c3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04787" y="3566517"/>
            <a:ext cx="2642725" cy="447080"/>
          </a:xfrm>
          <a:prstGeom xmlns:a="http://schemas.openxmlformats.org/drawingml/2006/main" prst="rect">
            <a:avLst/>
          </a:prstGeom>
        </p:spPr>
      </p:pic>
      <p:sp>
        <p:nvSpPr>
          <p:cNvPr id="11" name="Text 5">
            <a:extLst xmlns:a="http://schemas.openxmlformats.org/drawingml/2006/main">
              <a:ext uri="{FF2B5EF4-FFF2-40B4-BE49-F238E27FC236}">
                <a16:creationId xmlns:a16="http://schemas.microsoft.com/office/drawing/2014/main" id="{76CF89B8-189C-4D54-8308-6267A442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7340" y="3579217"/>
            <a:ext cx="2510172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Outer Core</a:t>
            </a:r>
            <a:endParaRPr sz="900"/>
          </a:p>
        </p:txBody>
      </p:sp>
      <p:sp>
        <p:nvSpPr>
          <p:cNvPr id="12" name="Text 6">
            <a:extLst xmlns:a="http://schemas.openxmlformats.org/drawingml/2006/main">
              <a:ext uri="{FF2B5EF4-FFF2-40B4-BE49-F238E27FC236}">
                <a16:creationId xmlns:a16="http://schemas.microsoft.com/office/drawing/2014/main" id="{F529465A-D0C2-4E1A-9191-3069D582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7340" y="3774083"/>
            <a:ext cx="2510172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Liquid iron and nickel. Its movement generates Earth's magnetic field.</a:t>
            </a:r>
            <a:endParaRPr sz="700"/>
          </a:p>
        </p:txBody>
      </p:sp>
      <p:pic>
        <p:nvPicPr>
          <p:cNvPr id="35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c5312c8c1492b">
            <a:extLst>
              <a:ext uri="{96DAC541-7B7A-43D3-8B79-37D633B846F1}">
                <asvg:svgBlip xmlns:asvg="http://schemas.microsoft.com/office/drawing/2016/SVG/main" r:embed="R7cd4d7126c7c42d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3845" y="3566517"/>
            <a:ext cx="2642725" cy="447080"/>
          </a:xfrm>
          <a:prstGeom xmlns:a="http://schemas.openxmlformats.org/drawingml/2006/main" prst="rect">
            <a:avLst/>
          </a:prstGeom>
        </p:spPr>
      </p:pic>
      <p:sp>
        <p:nvSpPr>
          <p:cNvPr id="14" name="Text 7">
            <a:extLst xmlns:a="http://schemas.openxmlformats.org/drawingml/2006/main">
              <a:ext uri="{FF2B5EF4-FFF2-40B4-BE49-F238E27FC236}">
                <a16:creationId xmlns:a16="http://schemas.microsoft.com/office/drawing/2014/main" id="{3410F6A0-12EF-4F78-9D34-77E0C706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398" y="3579217"/>
            <a:ext cx="2510172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Inner Core</a:t>
            </a:r>
            <a:endParaRPr sz="900"/>
          </a:p>
        </p:txBody>
      </p:sp>
      <p:sp>
        <p:nvSpPr>
          <p:cNvPr id="15" name="Text 8">
            <a:extLst xmlns:a="http://schemas.openxmlformats.org/drawingml/2006/main">
              <a:ext uri="{FF2B5EF4-FFF2-40B4-BE49-F238E27FC236}">
                <a16:creationId xmlns:a16="http://schemas.microsoft.com/office/drawing/2014/main" id="{AF8D90A4-29D7-4DD1-8B03-4BEB79D4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398" y="3774083"/>
            <a:ext cx="2510172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Solid metal — immense pressure keeps it solid despite extreme heat.</a:t>
            </a:r>
            <a:endParaRPr sz="700"/>
          </a:p>
        </p:txBody>
      </p:sp>
      <p:sp>
        <p:nvSpPr>
          <p:cNvPr id="16" name="Text 9">
            <a:extLst xmlns:a="http://schemas.openxmlformats.org/drawingml/2006/main">
              <a:ext uri="{FF2B5EF4-FFF2-40B4-BE49-F238E27FC236}">
                <a16:creationId xmlns:a16="http://schemas.microsoft.com/office/drawing/2014/main" id="{616E99A9-B071-40FE-B5EF-AB798A02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487" y="4053979"/>
            <a:ext cx="5928668" cy="906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550" i="1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Scientists mapped all of this indirectly — earthquake waves act like a scan of the planet.</a:t>
            </a:r>
            <a:endParaRPr sz="550"/>
          </a:p>
        </p:txBody>
      </p:sp>
      <p:pic>
        <p:nvPicPr>
          <p:cNvPr id="39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ce5941e5a4e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556474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3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D733AD9B-E5D4-4966-AF56-90AAE71D0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0360524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d5910536a4f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10D19F0B-833C-4AFC-B038-9899FA59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547092"/>
            <a:ext cx="6296860" cy="5167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2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Moving Plates</a:t>
            </a:r>
            <a:endParaRPr sz="32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25A78B2-C9D1-4CDD-A954-7AE9DD93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1280815"/>
            <a:ext cx="6296860" cy="7441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crust plus the rigid uppermost mantle form the </a:t>
            </a:r>
            <a:r>
              <a:rPr sz="13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lithosphere</a:t>
            </a: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— broken into enormous plates that move a few centimetres a year, about the speed your fingernails grow.</a:t>
            </a:r>
            <a:endParaRPr sz="1300"/>
          </a:p>
        </p:txBody>
      </p:sp>
      <p:pic>
        <p:nvPicPr>
          <p:cNvPr id="2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988f127c054b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3360" y="2187674"/>
            <a:ext cx="826868" cy="1171972"/>
          </a:xfrm>
          <a:prstGeom xmlns:a="http://schemas.openxmlformats.org/drawingml/2006/main" prst="rect">
            <a:avLst/>
          </a:prstGeom>
        </p:spPr>
      </p:pic>
      <p:sp>
        <p:nvSpPr>
          <p:cNvPr id="6" name="Text 2">
            <a:extLst xmlns:a="http://schemas.openxmlformats.org/drawingml/2006/main">
              <a:ext uri="{FF2B5EF4-FFF2-40B4-BE49-F238E27FC236}">
                <a16:creationId xmlns:a16="http://schemas.microsoft.com/office/drawing/2014/main" id="{626EEC32-80F1-4E82-8233-5ECDB609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2352973"/>
            <a:ext cx="5325334" cy="25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6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Pull Apart</a:t>
            </a:r>
            <a:endParaRPr sz="1600"/>
          </a:p>
        </p:txBody>
      </p:sp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060C78C6-7DD3-4FB3-B03C-71EF6953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2698254"/>
            <a:ext cx="5325334" cy="4960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Rift valleys open · new crust forms · </a:t>
            </a:r>
            <a:r>
              <a:rPr sz="1300" i="1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East Africa is stretching right now</a:t>
            </a:r>
            <a:endParaRPr sz="1300"/>
          </a:p>
        </p:txBody>
      </p:sp>
      <p:pic>
        <p:nvPicPr>
          <p:cNvPr id="30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a1b8d0d9a457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3360" y="3359646"/>
            <a:ext cx="826868" cy="992287"/>
          </a:xfrm>
          <a:prstGeom xmlns:a="http://schemas.openxmlformats.org/drawingml/2006/main" prst="rect">
            <a:avLst/>
          </a:prstGeom>
        </p:spPr>
      </p:pic>
      <p:sp>
        <p:nvSpPr>
          <p:cNvPr id="9" name="Text 4">
            <a:extLst xmlns:a="http://schemas.openxmlformats.org/drawingml/2006/main">
              <a:ext uri="{FF2B5EF4-FFF2-40B4-BE49-F238E27FC236}">
                <a16:creationId xmlns:a16="http://schemas.microsoft.com/office/drawing/2014/main" id="{25CC2707-6437-4728-9C30-F30F52CE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3524945"/>
            <a:ext cx="5325334" cy="25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6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Push Together</a:t>
            </a:r>
            <a:endParaRPr sz="1600"/>
          </a:p>
        </p:txBody>
      </p:sp>
      <p:sp>
        <p:nvSpPr>
          <p:cNvPr id="10" name="Text 5">
            <a:extLst xmlns:a="http://schemas.openxmlformats.org/drawingml/2006/main">
              <a:ext uri="{FF2B5EF4-FFF2-40B4-BE49-F238E27FC236}">
                <a16:creationId xmlns:a16="http://schemas.microsoft.com/office/drawing/2014/main" id="{035D80E3-2E03-410E-BE65-09D4D8D9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3870226"/>
            <a:ext cx="5325334" cy="2480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Mountains rise · or one plate sinks beneath another</a:t>
            </a:r>
            <a:endParaRPr sz="1300"/>
          </a:p>
        </p:txBody>
      </p:sp>
      <p:pic>
        <p:nvPicPr>
          <p:cNvPr id="33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0b9e1d23243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3360" y="4351933"/>
            <a:ext cx="826868" cy="992287"/>
          </a:xfrm>
          <a:prstGeom xmlns:a="http://schemas.openxmlformats.org/drawingml/2006/main" prst="rect">
            <a:avLst/>
          </a:prstGeom>
        </p:spPr>
      </p:pic>
      <p:sp>
        <p:nvSpPr>
          <p:cNvPr id="12" name="Text 6">
            <a:extLst xmlns:a="http://schemas.openxmlformats.org/drawingml/2006/main">
              <a:ext uri="{FF2B5EF4-FFF2-40B4-BE49-F238E27FC236}">
                <a16:creationId xmlns:a16="http://schemas.microsoft.com/office/drawing/2014/main" id="{40F82414-0400-47E0-B840-7E836EF2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4517231"/>
            <a:ext cx="5325334" cy="25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6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Slide Past</a:t>
            </a:r>
            <a:endParaRPr sz="1600"/>
          </a:p>
        </p:txBody>
      </p:sp>
      <p:sp>
        <p:nvSpPr>
          <p:cNvPr id="13" name="Text 7">
            <a:extLst xmlns:a="http://schemas.openxmlformats.org/drawingml/2006/main">
              <a:ext uri="{FF2B5EF4-FFF2-40B4-BE49-F238E27FC236}">
                <a16:creationId xmlns:a16="http://schemas.microsoft.com/office/drawing/2014/main" id="{E481EC3D-C7AB-4107-88D4-BBED0806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4886" y="4862512"/>
            <a:ext cx="5325334" cy="2480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Rocks lock · stress builds · releases as earthquakes</a:t>
            </a:r>
            <a:endParaRPr sz="1300"/>
          </a:p>
        </p:txBody>
      </p:sp>
      <p:sp>
        <p:nvSpPr>
          <p:cNvPr id="14" name="Shape 8">
            <a:extLst xmlns:a="http://schemas.openxmlformats.org/drawingml/2006/main">
              <a:ext uri="{FF2B5EF4-FFF2-40B4-BE49-F238E27FC236}">
                <a16:creationId xmlns:a16="http://schemas.microsoft.com/office/drawing/2014/main" id="{3CF2B71C-6AF0-4F0E-AF01-A9135A6D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5506938"/>
            <a:ext cx="6296860" cy="605433"/>
          </a:xfrm>
          <a:prstGeom xmlns:a="http://schemas.openxmlformats.org/drawingml/2006/main" prst="roundRect">
            <a:avLst>
              <a:gd name="adj" fmla="val 40977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37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d91d3b7ef48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98655" y="5719663"/>
            <a:ext cx="206667" cy="165298"/>
          </a:xfrm>
          <a:prstGeom xmlns:a="http://schemas.openxmlformats.org/drawingml/2006/main" prst="rect">
            <a:avLst/>
          </a:prstGeom>
        </p:spPr>
      </p:pic>
      <p:sp>
        <p:nvSpPr>
          <p:cNvPr id="16" name="Text 9">
            <a:extLst xmlns:a="http://schemas.openxmlformats.org/drawingml/2006/main">
              <a:ext uri="{FF2B5EF4-FFF2-40B4-BE49-F238E27FC236}">
                <a16:creationId xmlns:a16="http://schemas.microsoft.com/office/drawing/2014/main" id="{91C01C3C-0B3D-448B-BF8D-A19A5721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617" y="5692874"/>
            <a:ext cx="6203894" cy="24804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Mountains and valleys are not scenery — they are </a:t>
            </a:r>
            <a:r>
              <a:rPr sz="13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evidence</a:t>
            </a:r>
            <a:r>
              <a:rPr sz="13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.</a:t>
            </a:r>
            <a:endParaRPr sz="1300"/>
          </a:p>
        </p:txBody>
      </p:sp>
      <p:pic>
        <p:nvPicPr>
          <p:cNvPr id="39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c4d48333e41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3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D66DC485-880C-41F3-B9E2-2C5E5705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94050731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1c57c42c841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4D8D0DF-5B07-4BD4-803C-37AE97F3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2447826"/>
            <a:ext cx="756822" cy="287139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DEEDE0"/>
          </a:solidFill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A1BC731-E56F-40E2-9021-1E75DE54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6765" y="2504480"/>
            <a:ext cx="1139598" cy="1738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96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PART 2</a:t>
            </a:r>
            <a:endParaRPr sz="11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0EB7427F-4E59-469A-839A-ABD9DC60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2810570"/>
            <a:ext cx="6296860" cy="81518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51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Rock Cast</a:t>
            </a:r>
            <a:endParaRPr sz="51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ABACC85-9D67-4B98-98D2-D98C20A4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3909219"/>
            <a:ext cx="6906444" cy="30241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How one planet builds three completely different families of rock.</a:t>
            </a:r>
            <a:endParaRPr sz="1450"/>
          </a:p>
        </p:txBody>
      </p:sp>
      <p:pic>
        <p:nvPicPr>
          <p:cNvPr id="14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644a12ba34f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1778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928AEABF-7331-4EB2-BB8A-2B7AAED5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9807"/>
            <a:ext cx="1086874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Minerals vs. Rocks</a:t>
            </a:r>
            <a:endParaRPr sz="1850"/>
          </a:p>
        </p:txBody>
      </p:sp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3ff27f74942c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939006"/>
            <a:ext cx="6983932" cy="5135959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A5064AB-7BB5-43B3-958A-1344E954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336" y="3416300"/>
            <a:ext cx="3654135" cy="1813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550" i="1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[Editor note: replace this card's image with the supplied "NLM-minerals-vs-rocks-baked-cake.png" visual.]</a:t>
            </a:r>
            <a:endParaRPr sz="5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2159848C-9D1B-4260-961C-008C4426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6181130"/>
            <a:ext cx="10868745" cy="604341"/>
          </a:xfrm>
          <a:prstGeom xmlns:a="http://schemas.openxmlformats.org/drawingml/2006/main" prst="roundRect">
            <a:avLst>
              <a:gd name="adj" fmla="val 23458"/>
            </a:avLst>
          </a:prstGeom>
          <a:solidFill xmlns:a="http://schemas.openxmlformats.org/drawingml/2006/main">
            <a:srgbClr val="BAC98C"/>
          </a:solidFill>
          <a:ln xmlns:a="http://schemas.openxmlformats.org/drawingml/2006/main" w="6350">
            <a:solidFill>
              <a:srgbClr val="779A3B"/>
            </a:solidFill>
            <a:prstDash val="solid"/>
          </a:ln>
        </p:spPr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2BC5ACE9-4922-4FED-9764-F4151254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825" y="6187480"/>
            <a:ext cx="5428023" cy="591641"/>
          </a:xfrm>
          <a:custGeom xmlns:a="http://schemas.openxmlformats.org/drawingml/2006/main">
            <a:rect l="l" t="t" r="r" b="b"/>
            <a:pathLst>
              <a:path w="5428023" h="591641">
                <a:moveTo>
                  <a:pt x="118137" y="0"/>
                </a:moveTo>
                <a:lnTo>
                  <a:pt x="5428023" y="0"/>
                </a:lnTo>
                <a:lnTo>
                  <a:pt x="5428023" y="591641"/>
                </a:lnTo>
                <a:lnTo>
                  <a:pt x="118137" y="591641"/>
                </a:lnTo>
                <a:arcTo wR="118137" hR="118140" stAng="5400000" swAng="5400000"/>
                <a:lnTo>
                  <a:pt x="0" y="118140"/>
                </a:lnTo>
                <a:arcTo wR="118137" hR="118140" stAng="10800000" swAng="5400000"/>
                <a:close/>
              </a:path>
            </a:pathLst>
          </a:custGeom>
          <a:solidFill xmlns:a="http://schemas.openxmlformats.org/drawingml/2006/main">
            <a:srgbClr val="BAC98C"/>
          </a:solidFill>
        </p:spPr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4C30098-0E82-4B89-94A4-AA1FA736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279" y="6281936"/>
            <a:ext cx="5239115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Mineral</a:t>
            </a:r>
            <a:endParaRPr sz="9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58BF561-E10D-4478-BA63-9B08F4F2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279" y="6457851"/>
            <a:ext cx="5239115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 naturally occurring, non-living solid with an organised internal structure. Think of minerals as the </a:t>
            </a: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ingredients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</a:t>
            </a:r>
            <a:endParaRPr sz="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B2C0406-A299-459C-B43A-628F96B5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848" y="6187480"/>
            <a:ext cx="5428023" cy="591641"/>
          </a:xfrm>
          <a:custGeom xmlns:a="http://schemas.openxmlformats.org/drawingml/2006/main">
            <a:rect l="l" t="t" r="r" b="b"/>
            <a:pathLst>
              <a:path w="5428023" h="591641">
                <a:moveTo>
                  <a:pt x="0" y="0"/>
                </a:moveTo>
                <a:lnTo>
                  <a:pt x="5309886" y="0"/>
                </a:lnTo>
                <a:arcTo wR="118137" hR="118140" stAng="16200000" swAng="5400000"/>
                <a:lnTo>
                  <a:pt x="5428023" y="473502"/>
                </a:lnTo>
                <a:arcTo wR="118137" hR="118140" stAng="0" swAng="5400000"/>
                <a:lnTo>
                  <a:pt x="0" y="591641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BAC98C"/>
          </a:solidFill>
        </p:spPr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B75FD8E0-26C5-4EB9-918C-4ABCBC37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848" y="6187480"/>
            <a:ext cx="12700" cy="591641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EC8321"/>
          </a:solidFill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D7DE3BA5-10E0-4A4E-9BB0-36A1AF81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301" y="6281936"/>
            <a:ext cx="5239115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Rock</a:t>
            </a:r>
            <a:endParaRPr sz="9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59D1CD3-B618-44C2-930C-F729A193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301" y="6457851"/>
            <a:ext cx="5239115" cy="2268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 naturally formed mixture of one or more minerals — the </a:t>
            </a: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finished bake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 Granite's speckles are its ingredient minerals: quartz, feldspar and mica, visible to the naked eye.</a:t>
            </a:r>
            <a:endParaRPr sz="700"/>
          </a:p>
        </p:txBody>
      </p:sp>
      <p:pic>
        <p:nvPicPr>
          <p:cNvPr id="2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0e25d9db1408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7030641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15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4EC949D5-3E5A-4528-9FDD-F06984DD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1388449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1149843-1BF9-43F4-A051-E15EAFFD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7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Three Rock Families</a:t>
            </a:r>
            <a:endParaRPr sz="37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E8A9F4C-DB89-4874-B246-99E7BA1F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466850"/>
            <a:ext cx="78105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Origin is the key idea that separates the families — and each origin leaves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visible clues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</a:t>
            </a:r>
            <a:endParaRPr sz="1450"/>
          </a:p>
        </p:txBody>
      </p:sp>
      <p:pic>
        <p:nvPicPr>
          <p:cNvPr id="2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3bc1bf96cc470c">
            <a:extLst>
              <a:ext uri="{96DAC541-7B7A-43D3-8B79-37D633B846F1}">
                <asvg:svgBlip xmlns:asvg="http://schemas.microsoft.com/office/drawing/2016/SVG/main" r:embed="Rbb20b41d54e742d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23241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101F9A31-1B4F-488A-B83E-116374C0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146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Igneous</a:t>
            </a:r>
            <a:endParaRPr sz="185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1DCFE0B-FE8F-4CF8-B1F8-2A7CD52E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71850"/>
            <a:ext cx="2238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Formed when melted rock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cools and solidifies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 The fire family — born from magma or lava.</a:t>
            </a:r>
            <a:endParaRPr sz="1450"/>
          </a:p>
        </p:txBody>
      </p:sp>
      <p:pic>
        <p:nvPicPr>
          <p:cNvPr id="24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cdd50a4e04844">
            <a:extLst>
              <a:ext uri="{96DAC541-7B7A-43D3-8B79-37D633B846F1}">
                <asvg:svgBlip xmlns:asvg="http://schemas.microsoft.com/office/drawing/2016/SVG/main" r:embed="Rffe543bacaa24ea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23241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17254400-0820-472A-90EC-EABA7FD9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9146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Sedimentary</a:t>
            </a:r>
            <a:endParaRPr sz="185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7E2BAE49-9209-4F8B-8195-DF3215FC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371850"/>
            <a:ext cx="2238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Formed when deposited material is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compacted and cemented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 Built from fragments of other rocks.</a:t>
            </a:r>
            <a:endParaRPr sz="1450"/>
          </a:p>
        </p:txBody>
      </p:sp>
      <p:pic>
        <p:nvPicPr>
          <p:cNvPr id="2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0fa25e96146e2">
            <a:extLst>
              <a:ext uri="{96DAC541-7B7A-43D3-8B79-37D633B846F1}">
                <asvg:svgBlip xmlns:asvg="http://schemas.microsoft.com/office/drawing/2016/SVG/main" r:embed="R1a7c6576d7c14d5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39200" y="23241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C204A1C4-B030-4157-A5B5-85A3EE73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9146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Metamorphic</a:t>
            </a:r>
            <a:endParaRPr sz="1850"/>
          </a:p>
        </p:txBody>
      </p:sp>
      <p:sp>
        <p:nvSpPr>
          <p:cNvPr id="12" name="Text 7">
            <a:extLst xmlns:a="http://schemas.openxmlformats.org/drawingml/2006/main">
              <a:ext uri="{FF2B5EF4-FFF2-40B4-BE49-F238E27FC236}">
                <a16:creationId xmlns:a16="http://schemas.microsoft.com/office/drawing/2014/main" id="{0488EB1C-46C3-4E33-B254-22B40A89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371850"/>
            <a:ext cx="2238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Existing rock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changed by heat and pressure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while remaining solid — transformed, never melted.</a:t>
            </a:r>
            <a:endParaRPr sz="1450"/>
          </a:p>
        </p:txBody>
      </p:sp>
      <p:pic>
        <p:nvPicPr>
          <p:cNvPr id="30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68d820c8ab49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402744a7834e42"/>
          <a:srcRect xmlns:a="http://schemas.openxmlformats.org/drawingml/2006/main" l="599" t="0" r="59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009900" cy="6858000"/>
          </a:xfrm>
          <a:prstGeom xmlns:a="http://schemas.openxmlformats.org/drawingml/2006/main" prst="rect">
            <a:avLst/>
          </a:prstGeom>
        </p:spPr>
      </p:pic>
      <p:sp>
        <p:nvSpPr>
          <p:cNvPr id="18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334ABF33-0E2F-47D7-9C2D-A57AA05C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98235451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0E211B-98D2-440F-A4DA-23B6EEFE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9807"/>
            <a:ext cx="1086874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Crystal-Size Clue: Granite vs. Basalt</a:t>
            </a:r>
            <a:endParaRPr sz="1850"/>
          </a:p>
        </p:txBody>
      </p:sp>
      <p:pic>
        <p:nvPicPr>
          <p:cNvPr id="2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94d912f62417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939006"/>
            <a:ext cx="6983932" cy="4485084"/>
          </a:xfrm>
          <a:prstGeom xmlns:a="http://schemas.openxmlformats.org/drawingml/2006/main" prst="rect">
            <a:avLst/>
          </a:prstGeom>
        </p:spPr>
      </p:pic>
      <p:pic>
        <p:nvPicPr>
          <p:cNvPr id="23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c4f5e3373e43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82336" y="1860352"/>
            <a:ext cx="3654135" cy="2642394"/>
          </a:xfrm>
          <a:prstGeom xmlns:a="http://schemas.openxmlformats.org/drawingml/2006/main" prst="rect">
            <a:avLst/>
          </a:prstGeom>
        </p:spPr>
      </p:pic>
      <p:sp>
        <p:nvSpPr>
          <p:cNvPr id="5" name="Shape 1">
            <a:extLst xmlns:a="http://schemas.openxmlformats.org/drawingml/2006/main">
              <a:ext uri="{FF2B5EF4-FFF2-40B4-BE49-F238E27FC236}">
                <a16:creationId xmlns:a16="http://schemas.microsoft.com/office/drawing/2014/main" id="{2F9B11BE-B514-4D01-82ED-E4E8C8287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530255"/>
            <a:ext cx="10868745" cy="490934"/>
          </a:xfrm>
          <a:prstGeom xmlns:a="http://schemas.openxmlformats.org/drawingml/2006/main" prst="roundRect">
            <a:avLst>
              <a:gd name="adj" fmla="val 28876"/>
            </a:avLst>
          </a:prstGeom>
          <a:solidFill xmlns:a="http://schemas.openxmlformats.org/drawingml/2006/main">
            <a:srgbClr val="BAC98C"/>
          </a:solidFill>
          <a:ln xmlns:a="http://schemas.openxmlformats.org/drawingml/2006/main" w="6350">
            <a:solidFill>
              <a:srgbClr val="779A3B"/>
            </a:solidFill>
            <a:prstDash val="solid"/>
          </a:ln>
        </p:spPr>
      </p:sp>
      <p:sp>
        <p:nvSpPr>
          <p:cNvPr id="6" name="Shape 2">
            <a:extLst xmlns:a="http://schemas.openxmlformats.org/drawingml/2006/main">
              <a:ext uri="{FF2B5EF4-FFF2-40B4-BE49-F238E27FC236}">
                <a16:creationId xmlns:a16="http://schemas.microsoft.com/office/drawing/2014/main" id="{197A6E93-9A9D-470B-A52B-9A1F8F7E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825" y="5536605"/>
            <a:ext cx="5428023" cy="478234"/>
          </a:xfrm>
          <a:custGeom xmlns:a="http://schemas.openxmlformats.org/drawingml/2006/main">
            <a:rect l="l" t="t" r="r" b="b"/>
            <a:pathLst>
              <a:path w="5428023" h="478234">
                <a:moveTo>
                  <a:pt x="118137" y="0"/>
                </a:moveTo>
                <a:lnTo>
                  <a:pt x="5428023" y="0"/>
                </a:lnTo>
                <a:lnTo>
                  <a:pt x="5428023" y="478234"/>
                </a:lnTo>
                <a:lnTo>
                  <a:pt x="118137" y="478234"/>
                </a:lnTo>
                <a:arcTo wR="118137" hR="118140" stAng="5400000" swAng="5400000"/>
                <a:lnTo>
                  <a:pt x="0" y="118140"/>
                </a:lnTo>
                <a:arcTo wR="118137" hR="118140" stAng="10800000" swAng="5400000"/>
                <a:close/>
              </a:path>
            </a:pathLst>
          </a:custGeom>
          <a:solidFill xmlns:a="http://schemas.openxmlformats.org/drawingml/2006/main">
            <a:srgbClr val="BAC98C"/>
          </a:solidFill>
        </p:spPr>
      </p:sp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2F993B81-A8C8-4E50-841A-A93F0FEF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279" y="5631061"/>
            <a:ext cx="5239115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Granite — Slow Cooling</a:t>
            </a:r>
            <a:endParaRPr sz="90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EDAC9939-15C3-4D83-8DCC-EB6AB348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279" y="5806976"/>
            <a:ext cx="5239115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Intrusive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· cooled deep underground · crystals had time to grow large — you can see them with the naked eye.</a:t>
            </a:r>
            <a:endParaRPr sz="700"/>
          </a:p>
        </p:txBody>
      </p:sp>
      <p:sp>
        <p:nvSpPr>
          <p:cNvPr id="9" name="Shape 5">
            <a:extLst xmlns:a="http://schemas.openxmlformats.org/drawingml/2006/main">
              <a:ext uri="{FF2B5EF4-FFF2-40B4-BE49-F238E27FC236}">
                <a16:creationId xmlns:a16="http://schemas.microsoft.com/office/drawing/2014/main" id="{0E439E86-77E3-45D2-A865-D25A60FF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848" y="5536605"/>
            <a:ext cx="5428023" cy="478234"/>
          </a:xfrm>
          <a:custGeom xmlns:a="http://schemas.openxmlformats.org/drawingml/2006/main">
            <a:rect l="l" t="t" r="r" b="b"/>
            <a:pathLst>
              <a:path w="5428023" h="478234">
                <a:moveTo>
                  <a:pt x="0" y="0"/>
                </a:moveTo>
                <a:lnTo>
                  <a:pt x="5309886" y="0"/>
                </a:lnTo>
                <a:arcTo wR="118137" hR="118140" stAng="16200000" swAng="5400000"/>
                <a:lnTo>
                  <a:pt x="5428023" y="360095"/>
                </a:lnTo>
                <a:arcTo wR="118137" hR="118140" stAng="0" swAng="5400000"/>
                <a:lnTo>
                  <a:pt x="0" y="478234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BAC98C"/>
          </a:solidFill>
        </p:spPr>
      </p:sp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9D1928EB-3AEB-48AF-BE19-00419918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848" y="5536605"/>
            <a:ext cx="12700" cy="478234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EC8321"/>
          </a:solidFill>
        </p:spPr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B49E04D4-BDEA-4596-90D9-ED3DA918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301" y="5631061"/>
            <a:ext cx="5239115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Basalt — Fast Cooling</a:t>
            </a:r>
            <a:endParaRPr sz="900"/>
          </a:p>
        </p:txBody>
      </p:sp>
      <p:sp>
        <p:nvSpPr>
          <p:cNvPr id="12" name="Text 8">
            <a:extLst xmlns:a="http://schemas.openxmlformats.org/drawingml/2006/main">
              <a:ext uri="{FF2B5EF4-FFF2-40B4-BE49-F238E27FC236}">
                <a16:creationId xmlns:a16="http://schemas.microsoft.com/office/drawing/2014/main" id="{AF7DA81E-17AC-42B4-AE42-C23B5883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301" y="5806976"/>
            <a:ext cx="5239115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Extrusive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· cooled quickly at the surface · crystals stayed too small to see — dark and fine-grained.</a:t>
            </a:r>
            <a:endParaRPr sz="700"/>
          </a:p>
        </p:txBody>
      </p:sp>
      <p:sp>
        <p:nvSpPr>
          <p:cNvPr id="13" name="Shape 9">
            <a:extLst xmlns:a="http://schemas.openxmlformats.org/drawingml/2006/main">
              <a:ext uri="{FF2B5EF4-FFF2-40B4-BE49-F238E27FC236}">
                <a16:creationId xmlns:a16="http://schemas.microsoft.com/office/drawing/2014/main" id="{25A62D50-589F-4DE6-AB44-549EBC79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6074271"/>
            <a:ext cx="10868745" cy="250329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33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572b47ac341b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5929" y="6145113"/>
            <a:ext cx="118067" cy="94456"/>
          </a:xfrm>
          <a:prstGeom xmlns:a="http://schemas.openxmlformats.org/drawingml/2006/main" prst="rect">
            <a:avLst/>
          </a:prstGeom>
        </p:spPr>
      </p:pic>
      <p:sp>
        <p:nvSpPr>
          <p:cNvPr id="15" name="Text 10">
            <a:extLst xmlns:a="http://schemas.openxmlformats.org/drawingml/2006/main">
              <a:ext uri="{FF2B5EF4-FFF2-40B4-BE49-F238E27FC236}">
                <a16:creationId xmlns:a16="http://schemas.microsoft.com/office/drawing/2014/main" id="{955BB8FA-8D8E-402A-ADAF-DF593E1D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450" y="6145113"/>
            <a:ext cx="11076901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Read the crystals and you read the </a:t>
            </a:r>
            <a:r>
              <a:rPr sz="7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cooling story</a:t>
            </a:r>
            <a:r>
              <a:rPr sz="7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.</a:t>
            </a:r>
            <a:endParaRPr sz="700"/>
          </a:p>
        </p:txBody>
      </p:sp>
      <p:pic>
        <p:nvPicPr>
          <p:cNvPr id="3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84f0d1d07149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569770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0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5384A5B5-8DEA-4354-B761-CF9360A4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9939689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3BC91A1-E3C8-4D03-BD6C-ED2EC71D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759321"/>
            <a:ext cx="10868745" cy="5167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2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Sandstone and Quartzite: One Rock, Two Chapters</a:t>
            </a:r>
            <a:endParaRPr sz="3250"/>
          </a:p>
        </p:txBody>
      </p:sp>
      <p:pic>
        <p:nvPicPr>
          <p:cNvPr id="2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5d08833c8543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39241" y="2162969"/>
            <a:ext cx="5167878" cy="3067248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4038506-535B-4D54-BB99-F400E6F9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6168" y="4518751"/>
            <a:ext cx="1284625" cy="2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Quartzite</a:t>
            </a:r>
            <a:endParaRPr sz="15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ED5C9D86-7A49-449D-B7DC-5147608D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7189" y="4518751"/>
            <a:ext cx="1284625" cy="2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Compaction</a:t>
            </a:r>
            <a:endParaRPr sz="155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C44D5C2-6FD5-44BA-8724-9F05D7FD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1813" y="4518751"/>
            <a:ext cx="1284625" cy="2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Deposition</a:t>
            </a:r>
            <a:endParaRPr sz="1550"/>
          </a:p>
        </p:txBody>
      </p:sp>
      <p:pic>
        <p:nvPicPr>
          <p:cNvPr id="2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49096db884eac">
            <a:extLst>
              <a:ext uri="{96DAC541-7B7A-43D3-8B79-37D633B846F1}">
                <asvg:svgBlip xmlns:asvg="http://schemas.microsoft.com/office/drawing/2016/SVG/main" r:embed="R4f7ac49f061741c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599" y="1636713"/>
            <a:ext cx="3560872" cy="1185366"/>
          </a:xfrm>
          <a:prstGeom xmlns:a="http://schemas.openxmlformats.org/drawingml/2006/main" prst="rect">
            <a:avLst/>
          </a:prstGeom>
        </p:spPr>
      </p:pic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80B2719A-905D-448F-8728-21CA1DEC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8042" y="1655763"/>
            <a:ext cx="3338429" cy="25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6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Sandstone</a:t>
            </a:r>
            <a:endParaRPr sz="160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C3722872-B203-48FB-AEA8-6734A3E51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8042" y="2058888"/>
            <a:ext cx="3338429" cy="7441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Sand is </a:t>
            </a:r>
            <a:r>
              <a:rPr sz="13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deposited</a:t>
            </a: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in layers, </a:t>
            </a:r>
            <a:r>
              <a:rPr sz="13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compacted</a:t>
            </a: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by burial, then </a:t>
            </a:r>
            <a:r>
              <a:rPr sz="13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cemented</a:t>
            </a: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by natural minerals. A sedimentary rock.</a:t>
            </a:r>
            <a:endParaRPr sz="1300"/>
          </a:p>
        </p:txBody>
      </p:sp>
      <p:pic>
        <p:nvPicPr>
          <p:cNvPr id="30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14a9b40a941b3">
            <a:extLst>
              <a:ext uri="{96DAC541-7B7A-43D3-8B79-37D633B846F1}">
                <asvg:svgBlip xmlns:asvg="http://schemas.microsoft.com/office/drawing/2016/SVG/main" r:embed="Rf05d42d42aa64ee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599" y="3073400"/>
            <a:ext cx="3560872" cy="1433413"/>
          </a:xfrm>
          <a:prstGeom xmlns:a="http://schemas.openxmlformats.org/drawingml/2006/main" prst="rect">
            <a:avLst/>
          </a:prstGeom>
        </p:spPr>
      </p:pic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FBFD9A8F-3811-4C76-BB71-72C0CF7A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8042" y="3092450"/>
            <a:ext cx="3338429" cy="25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6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Quartzite</a:t>
            </a:r>
            <a:endParaRPr sz="1600"/>
          </a:p>
        </p:txBody>
      </p:sp>
      <p:sp>
        <p:nvSpPr>
          <p:cNvPr id="12" name="Text 7">
            <a:extLst xmlns:a="http://schemas.openxmlformats.org/drawingml/2006/main">
              <a:ext uri="{FF2B5EF4-FFF2-40B4-BE49-F238E27FC236}">
                <a16:creationId xmlns:a16="http://schemas.microsoft.com/office/drawing/2014/main" id="{C2FFAEDA-295A-4192-8AF1-F05A9181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8042" y="3495576"/>
            <a:ext cx="3338429" cy="9921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Add heat and pressure — </a:t>
            </a:r>
            <a:r>
              <a:rPr sz="13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without melting</a:t>
            </a:r>
            <a:r>
              <a:rPr sz="13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— and sandstone transforms. Grains fuse into a harder, pale metamorphic rock.</a:t>
            </a:r>
            <a:endParaRPr sz="1300"/>
          </a:p>
        </p:txBody>
      </p:sp>
      <p:sp>
        <p:nvSpPr>
          <p:cNvPr id="13" name="Shape 8">
            <a:extLst xmlns:a="http://schemas.openxmlformats.org/drawingml/2006/main">
              <a:ext uri="{FF2B5EF4-FFF2-40B4-BE49-F238E27FC236}">
                <a16:creationId xmlns:a16="http://schemas.microsoft.com/office/drawing/2014/main" id="{8EB50DCE-5EB4-4892-A253-BBF59DD3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48" y="4650482"/>
            <a:ext cx="3541822" cy="1087041"/>
          </a:xfrm>
          <a:prstGeom xmlns:a="http://schemas.openxmlformats.org/drawingml/2006/main" prst="roundRect">
            <a:avLst>
              <a:gd name="adj" fmla="val 22822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34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84ef7033e0494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59943" y="4869557"/>
            <a:ext cx="206667" cy="165298"/>
          </a:xfrm>
          <a:prstGeom xmlns:a="http://schemas.openxmlformats.org/drawingml/2006/main" prst="rect">
            <a:avLst/>
          </a:prstGeom>
        </p:spPr>
      </p:pic>
      <p:sp>
        <p:nvSpPr>
          <p:cNvPr id="15" name="Text 9">
            <a:extLst xmlns:a="http://schemas.openxmlformats.org/drawingml/2006/main">
              <a:ext uri="{FF2B5EF4-FFF2-40B4-BE49-F238E27FC236}">
                <a16:creationId xmlns:a16="http://schemas.microsoft.com/office/drawing/2014/main" id="{5667DD02-9A9F-4563-B21B-6E114E83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1905" y="4821932"/>
            <a:ext cx="2839272" cy="7441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Metamorphic rock never melts. Melting would create magma and start an </a:t>
            </a:r>
            <a:r>
              <a:rPr sz="13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igneous</a:t>
            </a:r>
            <a:r>
              <a:rPr sz="130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story instead.</a:t>
            </a:r>
            <a:endParaRPr sz="1300"/>
          </a:p>
        </p:txBody>
      </p:sp>
      <p:pic>
        <p:nvPicPr>
          <p:cNvPr id="36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bb61180bc42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1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97450202-B263-4684-A7CC-864DDAC2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374502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D571C230-20DA-42E7-BACC-1E03C0F8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22684"/>
            <a:ext cx="10868745" cy="46146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2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Rock Cycle Is a Network, Not a Loop</a:t>
            </a:r>
            <a:endParaRPr sz="2900"/>
          </a:p>
        </p:txBody>
      </p:sp>
      <p:pic>
        <p:nvPicPr>
          <p:cNvPr id="1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ae3be99b54d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0784" y="1214834"/>
            <a:ext cx="10390027" cy="4073327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0178CDA-1507-49FF-B31E-66BBD314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442" y="1414599"/>
            <a:ext cx="1902017" cy="61137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4000"/>
              </a:lnSpc>
              <a:buNone/>
            </a:pPr>
            <a:r>
              <a:rPr sz="1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Magma → Igneous</a:t>
            </a:r>
            <a:endParaRPr sz="19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70ED6B47-CB68-4C8F-B0D1-E00D4CE61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949" y="1414599"/>
            <a:ext cx="1902016" cy="61137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Igneous → Sediment</a:t>
            </a:r>
            <a:endParaRPr sz="19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A8086CB-A56E-4983-8C72-25AF488E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949" y="4476922"/>
            <a:ext cx="1902016" cy="61137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Sediment → Sedimentary</a:t>
            </a:r>
            <a:endParaRPr sz="1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4D55825-6B45-4738-939C-5D963DB3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442" y="4171233"/>
            <a:ext cx="1902017" cy="9170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4000"/>
              </a:lnSpc>
              <a:buNone/>
            </a:pPr>
            <a:r>
              <a:rPr sz="1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Sedimentary → Metamorphic → Magma</a:t>
            </a:r>
            <a:endParaRPr sz="19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9504F93-7E19-4601-AC02-5D85BB47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417939"/>
            <a:ext cx="10868745" cy="4206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9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Every transformation path is legal — cooling, weathering, erosion, deposition, compaction, heat, pressure, melting. A basalt pebble can weather into grains, travel downstream, settle and become sandstone — which can become quartzite, or melt into magma.</a:t>
            </a:r>
            <a:endParaRPr sz="115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0F244A4D-2842-4D0A-BA75-D24C6014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968405"/>
            <a:ext cx="11478330" cy="168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19000"/>
              </a:lnSpc>
              <a:buNone/>
            </a:pPr>
            <a:r>
              <a:rPr sz="900" i="1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[Editor note: replace this card's image with the supplied "NLM-rock-cycle-network.png" visual.]</a:t>
            </a:r>
            <a:endParaRPr sz="900"/>
          </a:p>
        </p:txBody>
      </p:sp>
      <p:pic>
        <p:nvPicPr>
          <p:cNvPr id="21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d36e9c2fa4e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12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848B96C4-0693-4BFF-981F-541B5D35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7639419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2566fe16c4138"/>
          <a:srcRect xmlns:a="http://schemas.openxmlformats.org/drawingml/2006/main" l="0" t="16684" r="0" b="166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19809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7A0D2CA-4C10-4D70-B3A1-FA9E6D1D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2296616"/>
            <a:ext cx="756226" cy="287139"/>
          </a:xfrm>
          <a:prstGeom xmlns:a="http://schemas.openxmlformats.org/drawingml/2006/main" prst="roundRect">
            <a:avLst>
              <a:gd name="adj" fmla="val 49999"/>
            </a:avLst>
          </a:prstGeom>
          <a:solidFill xmlns:a="http://schemas.openxmlformats.org/drawingml/2006/main">
            <a:srgbClr val="DEEDE0"/>
          </a:solidFill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8B5455F-4C14-487D-8DA8-E456846C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879" y="2353270"/>
            <a:ext cx="1139003" cy="1738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96000"/>
              </a:lnSpc>
              <a:buNone/>
            </a:pPr>
            <a:r>
              <a:rPr sz="11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PART 3</a:t>
            </a:r>
            <a:endParaRPr sz="11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4BA0DE08-F574-459F-ADCB-1DF631A9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2659360"/>
            <a:ext cx="6296860" cy="81518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51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Sculptors</a:t>
            </a:r>
            <a:endParaRPr sz="51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546BB126-CFA5-4899-9085-9BB20199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3758009"/>
            <a:ext cx="6296860" cy="6048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Air, water, temperature and life carve rock into the landscape a guide actually sees.</a:t>
            </a:r>
            <a:endParaRPr sz="1450"/>
          </a:p>
        </p:txBody>
      </p:sp>
      <p:pic>
        <p:nvPicPr>
          <p:cNvPr id="14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12b39e59f4d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68315" y="6384925"/>
            <a:ext cx="881437" cy="22780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7895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3EA7B0B-B7D6-4F33-AB63-C1580CAE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296988"/>
            <a:ext cx="10868745" cy="59064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7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Three Sculptors at Work</a:t>
            </a:r>
            <a:endParaRPr sz="3700"/>
          </a:p>
        </p:txBody>
      </p:sp>
      <p:pic>
        <p:nvPicPr>
          <p:cNvPr id="1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7a741102974f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2265660"/>
            <a:ext cx="2009923" cy="1242219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CC9C853-92E7-46E3-828A-014EDC72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3744119"/>
            <a:ext cx="3465426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Physical Weathering</a:t>
            </a:r>
            <a:endParaRPr sz="18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C778AFC-0344-4A56-AF89-808ECD7E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4152801"/>
            <a:ext cx="3465426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Temperature swings and ice wedging crack rock apart —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force, not chemistry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 The rock breaks but its minerals stay unchanged.</a:t>
            </a:r>
            <a:endParaRPr sz="1450"/>
          </a:p>
        </p:txBody>
      </p:sp>
      <p:pic>
        <p:nvPicPr>
          <p:cNvPr id="21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701f727b847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3135" y="2265660"/>
            <a:ext cx="2009923" cy="1242219"/>
          </a:xfrm>
          <a:prstGeom xmlns:a="http://schemas.openxmlformats.org/drawingml/2006/main" prst="rect">
            <a:avLst/>
          </a:prstGeom>
        </p:spPr>
      </p:pic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B4033C56-CB0B-4090-BB41-D3EC3C0A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3135" y="3744119"/>
            <a:ext cx="3465426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Chemical Weathering</a:t>
            </a:r>
            <a:endParaRPr sz="185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E061D228-D112-4988-B9D1-6FC236B8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3135" y="4152801"/>
            <a:ext cx="3465426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Oxygen and water react with minerals. That orange-brown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"rust" stain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on a rock face is chemical weathering made visible.</a:t>
            </a:r>
            <a:endParaRPr sz="1450"/>
          </a:p>
        </p:txBody>
      </p:sp>
      <p:pic>
        <p:nvPicPr>
          <p:cNvPr id="24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6563e041d432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64794" y="2265660"/>
            <a:ext cx="2009923" cy="1242219"/>
          </a:xfrm>
          <a:prstGeom xmlns:a="http://schemas.openxmlformats.org/drawingml/2006/main" prst="rect">
            <a:avLst/>
          </a:prstGeom>
        </p:spPr>
      </p:pic>
      <p:sp>
        <p:nvSpPr>
          <p:cNvPr id="10" name="Text 5">
            <a:extLst xmlns:a="http://schemas.openxmlformats.org/drawingml/2006/main">
              <a:ext uri="{FF2B5EF4-FFF2-40B4-BE49-F238E27FC236}">
                <a16:creationId xmlns:a16="http://schemas.microsoft.com/office/drawing/2014/main" id="{268A943F-4401-46C0-9BD4-7EE7097D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794" y="3744119"/>
            <a:ext cx="3465426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Biological Weathering</a:t>
            </a:r>
            <a:endParaRPr sz="1850"/>
          </a:p>
        </p:txBody>
      </p:sp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07D2EC0F-09E1-46B9-BBD0-C289274A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794" y="4152801"/>
            <a:ext cx="3465426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Living things do the work — a root thickening in a crack is biological weathering with a powerful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physical effect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</a:t>
            </a:r>
            <a:endParaRPr sz="1450"/>
          </a:p>
        </p:txBody>
      </p:sp>
      <p:pic>
        <p:nvPicPr>
          <p:cNvPr id="27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139050bde47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16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56F54C69-F1B8-4967-84EA-334F75F4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828822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BF66F71-2EFF-4B80-AF92-3B652EC6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9807"/>
            <a:ext cx="1086874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Weathering ≠ Erosion</a:t>
            </a:r>
            <a:endParaRPr sz="1850"/>
          </a:p>
        </p:txBody>
      </p:sp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6e93f55504d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939006"/>
            <a:ext cx="5319083" cy="5319216"/>
          </a:xfrm>
          <a:prstGeom xmlns:a="http://schemas.openxmlformats.org/drawingml/2006/main" prst="rect">
            <a:avLst/>
          </a:prstGeom>
        </p:spPr>
      </p:pic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5CFF860E-A14E-498C-830E-293FE207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487" y="2993033"/>
            <a:ext cx="212620" cy="2126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1B455">
              <a:alpha val="50000"/>
            </a:srgbClr>
          </a:solidFill>
          <a:ln xmlns:a="http://schemas.openxmlformats.org/drawingml/2006/main" w="6350">
            <a:solidFill>
              <a:srgbClr val="779A3B"/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E02C2D87-3B67-438A-8DF2-6A6D5667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3025477"/>
            <a:ext cx="5059236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Weathering</a:t>
            </a:r>
            <a:endParaRPr sz="9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9D704739-8338-4D2D-AF5D-4BFA8F4E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3220343"/>
            <a:ext cx="5059236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Breaks down or alters rock </a:t>
            </a:r>
            <a:r>
              <a:rPr sz="7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in place</a:t>
            </a: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 No movement — this is the distinction guides never blur.</a:t>
            </a:r>
            <a:endParaRPr sz="7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53D45030-A357-4837-8F79-E79EE061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487" y="3428206"/>
            <a:ext cx="212620" cy="2126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36A08">
              <a:alpha val="50000"/>
            </a:srgbClr>
          </a:solidFill>
          <a:ln xmlns:a="http://schemas.openxmlformats.org/drawingml/2006/main" w="6350">
            <a:solidFill>
              <a:srgbClr val="EC8321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86C0762-818E-4856-AAB0-43B68CB0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3460651"/>
            <a:ext cx="5059236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Erosion</a:t>
            </a:r>
            <a:endParaRPr sz="9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59B8A6B5-BF79-4E3B-A987-C053B61F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3655516"/>
            <a:ext cx="5059236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Moves the loose material — by water, wind, ice or gravity. If it has moved, it is no longer just weathering.</a:t>
            </a:r>
            <a:endParaRPr sz="7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BD3252A4-7D76-4737-8631-ADA52F3E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487" y="3863380"/>
            <a:ext cx="212620" cy="2126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24334">
              <a:alpha val="50000"/>
            </a:srgbClr>
          </a:solidFill>
          <a:ln xmlns:a="http://schemas.openxmlformats.org/drawingml/2006/main" w="6350">
            <a:solidFill>
              <a:srgbClr val="7B5C4D"/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CDC2B936-989A-4213-A07A-39DBECFB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3895824"/>
            <a:ext cx="5059236" cy="1476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9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Deposition</a:t>
            </a:r>
            <a:endParaRPr sz="9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CA269B9-0CA3-442B-BE52-5ABC5C53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34" y="4090690"/>
            <a:ext cx="5059236" cy="113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7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Where the journey ends: transported grains settle in layers.</a:t>
            </a:r>
            <a:endParaRPr sz="700"/>
          </a:p>
        </p:txBody>
      </p:sp>
      <p:pic>
        <p:nvPicPr>
          <p:cNvPr id="2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09730f3ee4f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556474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15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B2CCBCDB-8DDE-4DFA-BC86-AABD1021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4377165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d5b385d2e47d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DAE09CFB-7997-47B1-8FFF-64A35C9B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537964"/>
            <a:ext cx="6296860" cy="59064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7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Solve the Route</a:t>
            </a:r>
            <a:endParaRPr sz="3700"/>
          </a:p>
        </p:txBody>
      </p:sp>
      <p:pic>
        <p:nvPicPr>
          <p:cNvPr id="23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adc0245614b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3360" y="1412081"/>
            <a:ext cx="6296860" cy="2833588"/>
          </a:xfrm>
          <a:prstGeom xmlns:a="http://schemas.openxmlformats.org/drawingml/2006/main" prst="rect">
            <a:avLst/>
          </a:prstGeom>
        </p:spPr>
      </p:pic>
      <p:sp>
        <p:nvSpPr>
          <p:cNvPr id="5" name="Text 1">
            <a:extLst xmlns:a="http://schemas.openxmlformats.org/drawingml/2006/main">
              <a:ext uri="{FF2B5EF4-FFF2-40B4-BE49-F238E27FC236}">
                <a16:creationId xmlns:a16="http://schemas.microsoft.com/office/drawing/2014/main" id="{3B055C1E-6DFF-4E5D-97D9-098A8F32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917" y="1529769"/>
            <a:ext cx="1101923" cy="170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0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Granite Country</a:t>
            </a:r>
            <a:endParaRPr sz="1050"/>
          </a:p>
        </p:txBody>
      </p:sp>
      <p:sp>
        <p:nvSpPr>
          <p:cNvPr id="6" name="Text 2">
            <a:extLst xmlns:a="http://schemas.openxmlformats.org/drawingml/2006/main">
              <a:ext uri="{FF2B5EF4-FFF2-40B4-BE49-F238E27FC236}">
                <a16:creationId xmlns:a16="http://schemas.microsoft.com/office/drawing/2014/main" id="{BE13A8A0-8C0C-40C5-9009-69FDAEC5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917" y="1748494"/>
            <a:ext cx="1101923" cy="272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8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Bedrock creating coarse soils</a:t>
            </a:r>
            <a:endParaRPr sz="850"/>
          </a:p>
        </p:txBody>
      </p:sp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2B90C968-8B86-40EE-BEB5-580B0101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1731" y="3654960"/>
            <a:ext cx="1107978" cy="170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0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Sandy Soils</a:t>
            </a:r>
            <a:endParaRPr sz="105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9F3355F8-3539-45B4-A084-3611B792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1731" y="3873685"/>
            <a:ext cx="1107978" cy="2724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8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Well‑drained soils from granite</a:t>
            </a:r>
            <a:endParaRPr sz="85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1A723765-9548-43F7-8B25-724EEA39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9437" y="1508578"/>
            <a:ext cx="1101924" cy="170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0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Marula Trees</a:t>
            </a:r>
            <a:endParaRPr sz="1050"/>
          </a:p>
        </p:txBody>
      </p:sp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5C9CABBD-5CEA-4277-BB86-D49193DC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9437" y="1727303"/>
            <a:ext cx="1101924" cy="2724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8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Fruitful trees in the Lowveld</a:t>
            </a:r>
            <a:endParaRPr sz="850"/>
          </a:p>
        </p:txBody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32D8A175-DE68-42AC-A4A0-9ABE8369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51" y="3654960"/>
            <a:ext cx="1101923" cy="170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10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Elephant Signs</a:t>
            </a:r>
            <a:endParaRPr sz="1050"/>
          </a:p>
        </p:txBody>
      </p:sp>
      <p:sp>
        <p:nvSpPr>
          <p:cNvPr id="12" name="Text 8">
            <a:extLst xmlns:a="http://schemas.openxmlformats.org/drawingml/2006/main">
              <a:ext uri="{FF2B5EF4-FFF2-40B4-BE49-F238E27FC236}">
                <a16:creationId xmlns:a16="http://schemas.microsoft.com/office/drawing/2014/main" id="{155AA8C5-F4B2-44F3-865A-BF68157A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51" y="3873685"/>
            <a:ext cx="1101923" cy="2724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4000"/>
              </a:lnSpc>
              <a:buNone/>
            </a:pPr>
            <a:r>
              <a:rPr sz="8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Animals drawn to seasonal fruit</a:t>
            </a:r>
            <a:endParaRPr sz="850"/>
          </a:p>
        </p:txBody>
      </p:sp>
      <p:sp>
        <p:nvSpPr>
          <p:cNvPr id="13" name="Shape 9">
            <a:extLst xmlns:a="http://schemas.openxmlformats.org/drawingml/2006/main">
              <a:ext uri="{FF2B5EF4-FFF2-40B4-BE49-F238E27FC236}">
                <a16:creationId xmlns:a16="http://schemas.microsoft.com/office/drawing/2014/main" id="{010B4BA5-9AD4-4A76-A4A8-5E8EA212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4458295"/>
            <a:ext cx="6296860" cy="1663204"/>
          </a:xfrm>
          <a:prstGeom xmlns:a="http://schemas.openxmlformats.org/drawingml/2006/main" prst="roundRect">
            <a:avLst>
              <a:gd name="adj" fmla="val 17047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33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d047a806140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2367" y="4725988"/>
            <a:ext cx="236234" cy="189012"/>
          </a:xfrm>
          <a:prstGeom xmlns:a="http://schemas.openxmlformats.org/drawingml/2006/main" prst="rect">
            <a:avLst/>
          </a:prstGeom>
        </p:spPr>
      </p:pic>
      <p:sp>
        <p:nvSpPr>
          <p:cNvPr id="15" name="Text 10">
            <a:extLst xmlns:a="http://schemas.openxmlformats.org/drawingml/2006/main">
              <a:ext uri="{FF2B5EF4-FFF2-40B4-BE49-F238E27FC236}">
                <a16:creationId xmlns:a16="http://schemas.microsoft.com/office/drawing/2014/main" id="{F9083027-BBF6-4951-9F9A-F907D03B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7608" y="4694535"/>
            <a:ext cx="5493605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Say it like a guide: geology </a:t>
            </a:r>
            <a:r>
              <a:rPr sz="14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improves the odds</a:t>
            </a:r>
            <a:r>
              <a:rPr sz="14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— it never guarantees the animal. A real guide checks fresh tracks, water and conditions before deciding. </a:t>
            </a:r>
            <a:r>
              <a:rPr sz="14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Evidence, not certainty.</a:t>
            </a:r>
            <a:endParaRPr sz="1450"/>
          </a:p>
        </p:txBody>
      </p:sp>
      <p:pic>
        <p:nvPicPr>
          <p:cNvPr id="3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a4ef9d49942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0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77DD1583-98C0-451F-A0DD-2B631FBB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1720685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932E9EB-32AB-437A-9F0A-F9F8A972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222871"/>
            <a:ext cx="10868745" cy="59064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7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Three Anchors to Remember</a:t>
            </a:r>
            <a:endParaRPr sz="3700"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F71DFE4-0400-46C9-A580-603D8FCF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2191544"/>
            <a:ext cx="3496877" cy="2790527"/>
          </a:xfrm>
          <a:prstGeom xmlns:a="http://schemas.openxmlformats.org/drawingml/2006/main" prst="roundRect">
            <a:avLst>
              <a:gd name="adj" fmla="val 10160"/>
            </a:avLst>
          </a:prstGeom>
          <a:solidFill xmlns:a="http://schemas.openxmlformats.org/drawingml/2006/main">
            <a:srgbClr val="BAC98C"/>
          </a:solidFill>
          <a:ln xmlns:a="http://schemas.openxmlformats.org/drawingml/2006/main" w="19050">
            <a:solidFill>
              <a:srgbClr val="91B455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DAFD155-B679-426A-933E-C990320E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31" y="2399605"/>
            <a:ext cx="567021" cy="5670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1B455"/>
          </a:solidFill>
        </p:spPr>
      </p:sp>
      <p:pic>
        <p:nvPicPr>
          <p:cNvPr id="2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26a4f952674c35">
            <a:extLst>
              <a:ext uri="{96DAC541-7B7A-43D3-8B79-37D633B846F1}">
                <asvg:svgBlip xmlns:asvg="http://schemas.microsoft.com/office/drawing/2016/SVG/main" r:embed="Rc4a82fe64dd3432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25499" y="2555478"/>
            <a:ext cx="255085" cy="255091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510F931-D78B-4A2B-A447-813C433A8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31" y="3155652"/>
            <a:ext cx="3080764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Engine</a:t>
            </a:r>
            <a:endParaRPr sz="185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99057EC-A7C5-4EAD-81AA-04153F9A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31" y="3564334"/>
            <a:ext cx="3080764" cy="9072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Earth's moving plates build the large framework. Landforms are evidence of deep processes.</a:t>
            </a:r>
            <a:endParaRPr sz="145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D9154EF5-E2C2-4225-BB73-2EC19F7B8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7359" y="2191544"/>
            <a:ext cx="3496877" cy="2790527"/>
          </a:xfrm>
          <a:prstGeom xmlns:a="http://schemas.openxmlformats.org/drawingml/2006/main" prst="roundRect">
            <a:avLst>
              <a:gd name="adj" fmla="val 10160"/>
            </a:avLst>
          </a:prstGeom>
          <a:solidFill xmlns:a="http://schemas.openxmlformats.org/drawingml/2006/main">
            <a:srgbClr val="BAC98C"/>
          </a:solidFill>
          <a:ln xmlns:a="http://schemas.openxmlformats.org/drawingml/2006/main" w="19050">
            <a:solidFill>
              <a:srgbClr val="D36A08"/>
            </a:solidFill>
            <a:prstDash val="solid"/>
          </a:ln>
        </p:spPr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9D96912-F3DB-4AD6-987A-23575AF0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416" y="2399605"/>
            <a:ext cx="567021" cy="5670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36A08"/>
          </a:solidFill>
        </p:spPr>
      </p:sp>
      <p:pic>
        <p:nvPicPr>
          <p:cNvPr id="32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279879b16049f2">
            <a:extLst>
              <a:ext uri="{96DAC541-7B7A-43D3-8B79-37D633B846F1}">
                <asvg:svgBlip xmlns:asvg="http://schemas.microsoft.com/office/drawing/2016/SVG/main" r:embed="R77f17b35ea8949d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11384" y="2555478"/>
            <a:ext cx="255085" cy="255091"/>
          </a:xfrm>
          <a:prstGeom xmlns:a="http://schemas.openxmlformats.org/drawingml/2006/main" prst="rect">
            <a:avLst/>
          </a:prstGeom>
        </p:spPr>
      </p:pic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1685B890-35B4-47B8-9CAE-CDF38599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416" y="3155652"/>
            <a:ext cx="3080764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Families</a:t>
            </a:r>
            <a:endParaRPr sz="1850"/>
          </a:p>
        </p:txBody>
      </p:sp>
      <p:sp>
        <p:nvSpPr>
          <p:cNvPr id="12" name="Text 8">
            <a:extLst xmlns:a="http://schemas.openxmlformats.org/drawingml/2006/main">
              <a:ext uri="{FF2B5EF4-FFF2-40B4-BE49-F238E27FC236}">
                <a16:creationId xmlns:a16="http://schemas.microsoft.com/office/drawing/2014/main" id="{BBA534F1-58D5-439F-ABCC-97A7EF87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416" y="3564334"/>
            <a:ext cx="3080764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Igneous, sedimentary and metamorphic origins leave visible clues in crystals, grains and layers.</a:t>
            </a:r>
            <a:endParaRPr sz="1450"/>
          </a:p>
        </p:txBody>
      </p:sp>
      <p:sp>
        <p:nvSpPr>
          <p:cNvPr id="13" name="Shape 9">
            <a:extLst xmlns:a="http://schemas.openxmlformats.org/drawingml/2006/main">
              <a:ext uri="{FF2B5EF4-FFF2-40B4-BE49-F238E27FC236}">
                <a16:creationId xmlns:a16="http://schemas.microsoft.com/office/drawing/2014/main" id="{CB6EC149-D6B4-402A-93AB-10B5FCCF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3244" y="2191544"/>
            <a:ext cx="3496877" cy="2790527"/>
          </a:xfrm>
          <a:prstGeom xmlns:a="http://schemas.openxmlformats.org/drawingml/2006/main" prst="roundRect">
            <a:avLst>
              <a:gd name="adj" fmla="val 10160"/>
            </a:avLst>
          </a:prstGeom>
          <a:solidFill xmlns:a="http://schemas.openxmlformats.org/drawingml/2006/main">
            <a:srgbClr val="BAC98C"/>
          </a:solidFill>
          <a:ln xmlns:a="http://schemas.openxmlformats.org/drawingml/2006/main" w="19050">
            <a:solidFill>
              <a:srgbClr val="624334"/>
            </a:solidFill>
            <a:prstDash val="solid"/>
          </a:ln>
        </p:spPr>
      </p:sp>
      <p:sp>
        <p:nvSpPr>
          <p:cNvPr id="14" name="Shape 10">
            <a:extLst xmlns:a="http://schemas.openxmlformats.org/drawingml/2006/main">
              <a:ext uri="{FF2B5EF4-FFF2-40B4-BE49-F238E27FC236}">
                <a16:creationId xmlns:a16="http://schemas.microsoft.com/office/drawing/2014/main" id="{66605532-D242-4973-9995-BCCD2A8A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1300" y="2399605"/>
            <a:ext cx="567021" cy="5670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24334"/>
          </a:solidFill>
        </p:spPr>
      </p:sp>
      <p:pic>
        <p:nvPicPr>
          <p:cNvPr id="3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d26fdd22a940e6">
            <a:extLst>
              <a:ext uri="{96DAC541-7B7A-43D3-8B79-37D633B846F1}">
                <asvg:svgBlip xmlns:asvg="http://schemas.microsoft.com/office/drawing/2016/SVG/main" r:embed="Rd9ba11095312476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97268" y="2555478"/>
            <a:ext cx="255085" cy="255091"/>
          </a:xfrm>
          <a:prstGeom xmlns:a="http://schemas.openxmlformats.org/drawingml/2006/main" prst="rect">
            <a:avLst/>
          </a:prstGeom>
        </p:spPr>
      </p:pic>
      <p:sp>
        <p:nvSpPr>
          <p:cNvPr id="16" name="Text 11">
            <a:extLst xmlns:a="http://schemas.openxmlformats.org/drawingml/2006/main">
              <a:ext uri="{FF2B5EF4-FFF2-40B4-BE49-F238E27FC236}">
                <a16:creationId xmlns:a16="http://schemas.microsoft.com/office/drawing/2014/main" id="{8D0DF9DB-8D5E-4B06-BE83-BA2CA5FC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1300" y="3155652"/>
            <a:ext cx="3080764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The Sculptors</a:t>
            </a:r>
            <a:endParaRPr sz="1850"/>
          </a:p>
        </p:txBody>
      </p:sp>
      <p:sp>
        <p:nvSpPr>
          <p:cNvPr id="17" name="Text 12">
            <a:extLst xmlns:a="http://schemas.openxmlformats.org/drawingml/2006/main">
              <a:ext uri="{FF2B5EF4-FFF2-40B4-BE49-F238E27FC236}">
                <a16:creationId xmlns:a16="http://schemas.microsoft.com/office/drawing/2014/main" id="{9A3966A7-8425-4A72-AF5B-7C0AF3B8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1300" y="3564334"/>
            <a:ext cx="3080764" cy="1209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Weathering breaks and changes rock in place; erosion moves it — together they carve landscape, soil and habitat.</a:t>
            </a:r>
            <a:endParaRPr sz="1450"/>
          </a:p>
        </p:txBody>
      </p:sp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75831E35-19F0-4615-80CE-8E43522F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194697"/>
            <a:ext cx="11478330" cy="241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3000"/>
              </a:lnSpc>
              <a:buNone/>
            </a:pPr>
            <a:r>
              <a:rPr sz="1150" i="1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[Editor note: replace this card's image with the supplied "NLM-three-memory-anchors.png" visual.]</a:t>
            </a:r>
            <a:endParaRPr sz="1150"/>
          </a:p>
        </p:txBody>
      </p:sp>
      <p:pic>
        <p:nvPicPr>
          <p:cNvPr id="41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6f31325fe84d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23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EE79CCD7-3F53-4136-9FDD-861BCE43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8849906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0226F012-6B71-4CC5-8E73-AE1B7DA4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85093"/>
            <a:ext cx="10868745" cy="5814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6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Field Guide Glossary</a:t>
            </a:r>
            <a:endParaRPr sz="3650"/>
          </a:p>
        </p:txBody>
      </p:sp>
      <p:pic>
        <p:nvPicPr>
          <p:cNvPr id="4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e7afd417b44dc">
            <a:extLst>
              <a:ext uri="{96DAC541-7B7A-43D3-8B79-37D633B846F1}">
                <asvg:svgBlip xmlns:asvg="http://schemas.microsoft.com/office/drawing/2016/SVG/main" r:embed="R4469976b3c904cb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075" y="1621830"/>
            <a:ext cx="2514636" cy="1410494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CC0CB15-8D53-4BED-A146-9B32A99A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1647230"/>
            <a:ext cx="2252408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Geology</a:t>
            </a:r>
            <a:endParaRPr sz="18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97A02FF-B630-4F31-8AD2-185BB099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2121098"/>
            <a:ext cx="2252408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Study of Earth's materials, structure, history and processes.</a:t>
            </a:r>
            <a:endParaRPr sz="1450"/>
          </a:p>
        </p:txBody>
      </p:sp>
      <p:pic>
        <p:nvPicPr>
          <p:cNvPr id="49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92bfbaf8d48a0">
            <a:extLst>
              <a:ext uri="{96DAC541-7B7A-43D3-8B79-37D633B846F1}">
                <asvg:svgBlip xmlns:asvg="http://schemas.microsoft.com/office/drawing/2016/SVG/main" r:embed="Rb80bad283a894df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54204" y="1621830"/>
            <a:ext cx="2514736" cy="1410494"/>
          </a:xfrm>
          <a:prstGeom xmlns:a="http://schemas.openxmlformats.org/drawingml/2006/main" prst="rect">
            <a:avLst/>
          </a:prstGeom>
        </p:spPr>
      </p:pic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C0E213E0-16FD-4357-B805-5CB2C7EF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433" y="1647230"/>
            <a:ext cx="2252507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Topography</a:t>
            </a:r>
            <a:endParaRPr sz="180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87EC2BD5-221C-4764-AC39-0D0446DD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433" y="2121098"/>
            <a:ext cx="2252507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shape and features of a place.</a:t>
            </a:r>
            <a:endParaRPr sz="1450"/>
          </a:p>
        </p:txBody>
      </p:sp>
      <p:pic>
        <p:nvPicPr>
          <p:cNvPr id="52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248f1af654540">
            <a:extLst>
              <a:ext uri="{96DAC541-7B7A-43D3-8B79-37D633B846F1}">
                <asvg:svgBlip xmlns:asvg="http://schemas.microsoft.com/office/drawing/2016/SVG/main" r:embed="R228c98ac258d460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075" y="3347839"/>
            <a:ext cx="2514636" cy="1115219"/>
          </a:xfrm>
          <a:prstGeom xmlns:a="http://schemas.openxmlformats.org/drawingml/2006/main" prst="rect">
            <a:avLst/>
          </a:prstGeom>
        </p:spPr>
      </p:pic>
      <p:sp>
        <p:nvSpPr>
          <p:cNvPr id="10" name="Text 5">
            <a:extLst xmlns:a="http://schemas.openxmlformats.org/drawingml/2006/main">
              <a:ext uri="{FF2B5EF4-FFF2-40B4-BE49-F238E27FC236}">
                <a16:creationId xmlns:a16="http://schemas.microsoft.com/office/drawing/2014/main" id="{803DB556-450E-4DE0-8E82-F7914EEB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3373239"/>
            <a:ext cx="2252408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Geomorphology</a:t>
            </a:r>
            <a:endParaRPr sz="1800"/>
          </a:p>
        </p:txBody>
      </p:sp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B15C9D60-F59F-4D75-A84B-1980F8FA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3847108"/>
            <a:ext cx="2252408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study of landforms and how they formed.</a:t>
            </a:r>
            <a:endParaRPr sz="1450"/>
          </a:p>
        </p:txBody>
      </p:sp>
      <p:pic>
        <p:nvPicPr>
          <p:cNvPr id="5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a013c74cc43c7">
            <a:extLst>
              <a:ext uri="{96DAC541-7B7A-43D3-8B79-37D633B846F1}">
                <asvg:svgBlip xmlns:asvg="http://schemas.microsoft.com/office/drawing/2016/SVG/main" r:embed="R72b95f10ecff427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54204" y="3347839"/>
            <a:ext cx="2514736" cy="1115219"/>
          </a:xfrm>
          <a:prstGeom xmlns:a="http://schemas.openxmlformats.org/drawingml/2006/main" prst="rect">
            <a:avLst/>
          </a:prstGeom>
        </p:spPr>
      </p:pic>
      <p:sp>
        <p:nvSpPr>
          <p:cNvPr id="13" name="Text 7">
            <a:extLst xmlns:a="http://schemas.openxmlformats.org/drawingml/2006/main">
              <a:ext uri="{FF2B5EF4-FFF2-40B4-BE49-F238E27FC236}">
                <a16:creationId xmlns:a16="http://schemas.microsoft.com/office/drawing/2014/main" id="{E0C17960-ED41-4261-9EDB-A01185E9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433" y="3373239"/>
            <a:ext cx="2252507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Landform</a:t>
            </a:r>
            <a:endParaRPr sz="1800"/>
          </a:p>
        </p:txBody>
      </p:sp>
      <p:sp>
        <p:nvSpPr>
          <p:cNvPr id="14" name="Text 8">
            <a:extLst xmlns:a="http://schemas.openxmlformats.org/drawingml/2006/main">
              <a:ext uri="{FF2B5EF4-FFF2-40B4-BE49-F238E27FC236}">
                <a16:creationId xmlns:a16="http://schemas.microsoft.com/office/drawing/2014/main" id="{957EA2B5-5061-4285-8069-989BB1EB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433" y="3847108"/>
            <a:ext cx="2252507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 recognisable surface feature.</a:t>
            </a:r>
            <a:endParaRPr sz="1450"/>
          </a:p>
        </p:txBody>
      </p:sp>
      <p:pic>
        <p:nvPicPr>
          <p:cNvPr id="58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3d120567e42b6">
            <a:extLst>
              <a:ext uri="{96DAC541-7B7A-43D3-8B79-37D633B846F1}">
                <asvg:svgBlip xmlns:asvg="http://schemas.microsoft.com/office/drawing/2016/SVG/main" r:embed="R94695d1d8c8044d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075" y="4778573"/>
            <a:ext cx="5232864" cy="819944"/>
          </a:xfrm>
          <a:prstGeom xmlns:a="http://schemas.openxmlformats.org/drawingml/2006/main" prst="rect">
            <a:avLst/>
          </a:prstGeom>
        </p:spPr>
      </p:pic>
      <p:sp>
        <p:nvSpPr>
          <p:cNvPr id="16" name="Text 9">
            <a:extLst xmlns:a="http://schemas.openxmlformats.org/drawingml/2006/main">
              <a:ext uri="{FF2B5EF4-FFF2-40B4-BE49-F238E27FC236}">
                <a16:creationId xmlns:a16="http://schemas.microsoft.com/office/drawing/2014/main" id="{19627E9E-880E-49CA-8660-DAB448C9F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4803973"/>
            <a:ext cx="4970636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Crust</a:t>
            </a:r>
            <a:endParaRPr sz="1800"/>
          </a:p>
        </p:txBody>
      </p:sp>
      <p:sp>
        <p:nvSpPr>
          <p:cNvPr id="17" name="Text 10">
            <a:extLst xmlns:a="http://schemas.openxmlformats.org/drawingml/2006/main">
              <a:ext uri="{FF2B5EF4-FFF2-40B4-BE49-F238E27FC236}">
                <a16:creationId xmlns:a16="http://schemas.microsoft.com/office/drawing/2014/main" id="{403F9655-D448-4EB2-85D3-451C87E6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04" y="5277842"/>
            <a:ext cx="4970636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Earth's thin, brittle outer layer.</a:t>
            </a:r>
            <a:endParaRPr sz="1450"/>
          </a:p>
        </p:txBody>
      </p:sp>
      <p:pic>
        <p:nvPicPr>
          <p:cNvPr id="61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e7afd417b44dc">
            <a:extLst>
              <a:ext uri="{96DAC541-7B7A-43D3-8B79-37D633B846F1}">
                <asvg:svgBlip xmlns:asvg="http://schemas.microsoft.com/office/drawing/2016/SVG/main" r:embed="R4469976b3c904cb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3706" y="1621830"/>
            <a:ext cx="2514636" cy="1410494"/>
          </a:xfrm>
          <a:prstGeom xmlns:a="http://schemas.openxmlformats.org/drawingml/2006/main" prst="rect">
            <a:avLst/>
          </a:prstGeom>
        </p:spPr>
      </p:pic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4AE66B23-2B53-401C-B1F0-E5498688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1647230"/>
            <a:ext cx="2252408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Mantle</a:t>
            </a:r>
            <a:endParaRPr sz="18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FBC8D11C-D52F-4CB4-B3C0-EB90C42A0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2121098"/>
            <a:ext cx="2252408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Thick layer of hot, mostly solid rock that deforms slowly.</a:t>
            </a:r>
            <a:endParaRPr sz="1450"/>
          </a:p>
        </p:txBody>
      </p:sp>
      <p:pic>
        <p:nvPicPr>
          <p:cNvPr id="64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92bfbaf8d48a0">
            <a:extLst>
              <a:ext uri="{96DAC541-7B7A-43D3-8B79-37D633B846F1}">
                <asvg:svgBlip xmlns:asvg="http://schemas.microsoft.com/office/drawing/2016/SVG/main" r:embed="Rb80bad283a894df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1834" y="1621830"/>
            <a:ext cx="2514736" cy="1410494"/>
          </a:xfrm>
          <a:prstGeom xmlns:a="http://schemas.openxmlformats.org/drawingml/2006/main" prst="rect">
            <a:avLst/>
          </a:prstGeom>
        </p:spPr>
      </p:pic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AE321A14-15EA-4CB7-8163-9A38E4D7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4063" y="1647230"/>
            <a:ext cx="2252507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Lithosphere</a:t>
            </a:r>
            <a:endParaRPr sz="180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E8190448-0B90-42D9-99E5-509A79A8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4063" y="2121098"/>
            <a:ext cx="2252507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Rigid crust + uppermost mantle, broken into plates.</a:t>
            </a:r>
            <a:endParaRPr sz="1450"/>
          </a:p>
        </p:txBody>
      </p:sp>
      <p:pic>
        <p:nvPicPr>
          <p:cNvPr id="67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9a81bbfac4a8c">
            <a:extLst>
              <a:ext uri="{96DAC541-7B7A-43D3-8B79-37D633B846F1}">
                <asvg:svgBlip xmlns:asvg="http://schemas.microsoft.com/office/drawing/2016/SVG/main" r:embed="Rcb52ecd3922e43b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3706" y="3347839"/>
            <a:ext cx="2514636" cy="1410494"/>
          </a:xfrm>
          <a:prstGeom xmlns:a="http://schemas.openxmlformats.org/drawingml/2006/main" prst="rect">
            <a:avLst/>
          </a:prstGeom>
        </p:spPr>
      </p:pic>
      <p:sp>
        <p:nvSpPr>
          <p:cNvPr id="25" name="Text 15">
            <a:extLst xmlns:a="http://schemas.openxmlformats.org/drawingml/2006/main">
              <a:ext uri="{FF2B5EF4-FFF2-40B4-BE49-F238E27FC236}">
                <a16:creationId xmlns:a16="http://schemas.microsoft.com/office/drawing/2014/main" id="{DAE68C32-5D23-482D-8E52-F655B567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3373239"/>
            <a:ext cx="2252408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Tectonic Plate</a:t>
            </a:r>
            <a:endParaRPr sz="1800"/>
          </a:p>
        </p:txBody>
      </p:sp>
      <p:sp>
        <p:nvSpPr>
          <p:cNvPr id="26" name="Text 16">
            <a:extLst xmlns:a="http://schemas.openxmlformats.org/drawingml/2006/main">
              <a:ext uri="{FF2B5EF4-FFF2-40B4-BE49-F238E27FC236}">
                <a16:creationId xmlns:a16="http://schemas.microsoft.com/office/drawing/2014/main" id="{FF1869DD-DCE5-46E8-8D86-5D42BBC1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3847108"/>
            <a:ext cx="2252408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 huge, rigid, slowly moving piece of lithosphere.</a:t>
            </a:r>
            <a:endParaRPr sz="1450"/>
          </a:p>
        </p:txBody>
      </p:sp>
      <p:pic>
        <p:nvPicPr>
          <p:cNvPr id="70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e7afd417b44dc">
            <a:extLst>
              <a:ext uri="{96DAC541-7B7A-43D3-8B79-37D633B846F1}">
                <asvg:svgBlip xmlns:asvg="http://schemas.microsoft.com/office/drawing/2016/SVG/main" r:embed="R4469976b3c904cb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1834" y="3347839"/>
            <a:ext cx="2514736" cy="1410494"/>
          </a:xfrm>
          <a:prstGeom xmlns:a="http://schemas.openxmlformats.org/drawingml/2006/main" prst="rect">
            <a:avLst/>
          </a:prstGeom>
        </p:spPr>
      </p:pic>
      <p:sp>
        <p:nvSpPr>
          <p:cNvPr id="28" name="Text 17">
            <a:extLst xmlns:a="http://schemas.openxmlformats.org/drawingml/2006/main">
              <a:ext uri="{FF2B5EF4-FFF2-40B4-BE49-F238E27FC236}">
                <a16:creationId xmlns:a16="http://schemas.microsoft.com/office/drawing/2014/main" id="{81B58FBF-F31A-41B8-B027-705E9D71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4063" y="3373239"/>
            <a:ext cx="2252507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Mineral</a:t>
            </a:r>
            <a:endParaRPr sz="1800"/>
          </a:p>
        </p:txBody>
      </p:sp>
      <p:sp>
        <p:nvSpPr>
          <p:cNvPr id="29" name="Text 18">
            <a:extLst xmlns:a="http://schemas.openxmlformats.org/drawingml/2006/main">
              <a:ext uri="{FF2B5EF4-FFF2-40B4-BE49-F238E27FC236}">
                <a16:creationId xmlns:a16="http://schemas.microsoft.com/office/drawing/2014/main" id="{698BAF3E-B308-4085-8980-6FF3D5B1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4063" y="3847108"/>
            <a:ext cx="2252507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Natural non-living solid with an organised internal structure.</a:t>
            </a:r>
            <a:endParaRPr sz="1450"/>
          </a:p>
        </p:txBody>
      </p:sp>
      <p:pic>
        <p:nvPicPr>
          <p:cNvPr id="73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3d120567e42b6">
            <a:extLst>
              <a:ext uri="{96DAC541-7B7A-43D3-8B79-37D633B846F1}">
                <asvg:svgBlip xmlns:asvg="http://schemas.microsoft.com/office/drawing/2016/SVG/main" r:embed="R94695d1d8c8044d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3706" y="5073848"/>
            <a:ext cx="5232864" cy="819944"/>
          </a:xfrm>
          <a:prstGeom xmlns:a="http://schemas.openxmlformats.org/drawingml/2006/main" prst="rect">
            <a:avLst/>
          </a:prstGeom>
        </p:spPr>
      </p:pic>
      <p:sp>
        <p:nvSpPr>
          <p:cNvPr id="31" name="Text 19">
            <a:extLst xmlns:a="http://schemas.openxmlformats.org/drawingml/2006/main">
              <a:ext uri="{FF2B5EF4-FFF2-40B4-BE49-F238E27FC236}">
                <a16:creationId xmlns:a16="http://schemas.microsoft.com/office/drawing/2014/main" id="{CE014A42-19C0-4438-91BB-5B8639DB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5099248"/>
            <a:ext cx="4970636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Rock</a:t>
            </a:r>
            <a:endParaRPr sz="1800"/>
          </a:p>
        </p:txBody>
      </p:sp>
      <p:sp>
        <p:nvSpPr>
          <p:cNvPr id="32" name="Text 20">
            <a:extLst xmlns:a="http://schemas.openxmlformats.org/drawingml/2006/main">
              <a:ext uri="{FF2B5EF4-FFF2-40B4-BE49-F238E27FC236}">
                <a16:creationId xmlns:a16="http://schemas.microsoft.com/office/drawing/2014/main" id="{EECE3C04-6216-414B-B522-76F6E37A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934" y="5573117"/>
            <a:ext cx="4970636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Natural solid mixture of minerals.</a:t>
            </a:r>
            <a:endParaRPr sz="1450"/>
          </a:p>
        </p:txBody>
      </p:sp>
      <p:pic>
        <p:nvPicPr>
          <p:cNvPr id="76" name="Imag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b647bac1c448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44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2B32B68B-2E9E-414B-8007-4C227803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33735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9251EAB2-2E27-43A3-998F-3EC76D5F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77255"/>
            <a:ext cx="10868745" cy="56306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50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Glossary Continued</a:t>
            </a:r>
            <a:endParaRPr sz="3500"/>
          </a:p>
        </p:txBody>
      </p:sp>
      <p:pic>
        <p:nvPicPr>
          <p:cNvPr id="4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fb1be801c41b7">
            <a:extLst>
              <a:ext uri="{96DAC541-7B7A-43D3-8B79-37D633B846F1}">
                <asvg:svgBlip xmlns:asvg="http://schemas.microsoft.com/office/drawing/2016/SVG/main" r:embed="Rab0244c4c60242b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075" y="1565672"/>
            <a:ext cx="2525352" cy="2474317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D08E796-5929-4905-A879-5411B1B2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51" y="1591072"/>
            <a:ext cx="226907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Magma / Lava</a:t>
            </a:r>
            <a:endParaRPr sz="175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0C69E0E7-83E3-4A05-AE8F-DC3E43D2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51" y="2044204"/>
            <a:ext cx="226907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Melted rock below the surface (magma) or at the surface (lava).</a:t>
            </a:r>
            <a:endParaRPr sz="1400"/>
          </a:p>
        </p:txBody>
      </p:sp>
      <p:pic>
        <p:nvPicPr>
          <p:cNvPr id="45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329bdc2f94479">
            <a:extLst>
              <a:ext uri="{96DAC541-7B7A-43D3-8B79-37D633B846F1}">
                <asvg:svgBlip xmlns:asvg="http://schemas.microsoft.com/office/drawing/2016/SVG/main" r:embed="R64995d3fa29c40e7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50633" y="1565672"/>
            <a:ext cx="2525451" cy="2474317"/>
          </a:xfrm>
          <a:prstGeom xmlns:a="http://schemas.openxmlformats.org/drawingml/2006/main" prst="rect">
            <a:avLst/>
          </a:prstGeom>
        </p:spPr>
      </p:pic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E508712D-D302-48C4-82CE-09C782AF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908" y="1591072"/>
            <a:ext cx="2269175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Igneous</a:t>
            </a:r>
            <a:endParaRPr sz="175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318E168C-35D6-43B7-9DEB-E63356E7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908" y="2044204"/>
            <a:ext cx="2269175" cy="19703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Rock from cooled melted rock. </a:t>
            </a:r>
            <a:r>
              <a:rPr sz="14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Intrusive</a:t>
            </a: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: slow cooling underground (large crystals). </a:t>
            </a:r>
            <a:r>
              <a:rPr sz="140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Extrusive</a:t>
            </a: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: fast cooling at the surface (small crystals).</a:t>
            </a:r>
            <a:endParaRPr sz="1400"/>
          </a:p>
        </p:txBody>
      </p:sp>
      <p:pic>
        <p:nvPicPr>
          <p:cNvPr id="48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bad0e7e5f402c">
            <a:extLst>
              <a:ext uri="{96DAC541-7B7A-43D3-8B79-37D633B846F1}">
                <asvg:svgBlip xmlns:asvg="http://schemas.microsoft.com/office/drawing/2016/SVG/main" r:embed="Rd8e540a58241442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075" y="4332585"/>
            <a:ext cx="2525352" cy="1348383"/>
          </a:xfrm>
          <a:prstGeom xmlns:a="http://schemas.openxmlformats.org/drawingml/2006/main" prst="rect">
            <a:avLst/>
          </a:prstGeom>
        </p:spPr>
      </p:pic>
      <p:sp>
        <p:nvSpPr>
          <p:cNvPr id="10" name="Text 5">
            <a:extLst xmlns:a="http://schemas.openxmlformats.org/drawingml/2006/main">
              <a:ext uri="{FF2B5EF4-FFF2-40B4-BE49-F238E27FC236}">
                <a16:creationId xmlns:a16="http://schemas.microsoft.com/office/drawing/2014/main" id="{9C8898E8-2406-4765-B045-6A268FA4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51" y="4357985"/>
            <a:ext cx="226907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Sedimentary</a:t>
            </a:r>
            <a:endParaRPr sz="1750"/>
          </a:p>
        </p:txBody>
      </p:sp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88DD9B34-81D2-4772-969E-FA30801A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51" y="4811117"/>
            <a:ext cx="226907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Deposited material compacted and cemented into rock.</a:t>
            </a:r>
            <a:endParaRPr sz="1400"/>
          </a:p>
        </p:txBody>
      </p:sp>
      <p:pic>
        <p:nvPicPr>
          <p:cNvPr id="51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42c1f4347046fe">
            <a:extLst>
              <a:ext uri="{96DAC541-7B7A-43D3-8B79-37D633B846F1}">
                <asvg:svgBlip xmlns:asvg="http://schemas.microsoft.com/office/drawing/2016/SVG/main" r:embed="R6adb14f9fb2e424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50633" y="4332585"/>
            <a:ext cx="2525451" cy="1348383"/>
          </a:xfrm>
          <a:prstGeom xmlns:a="http://schemas.openxmlformats.org/drawingml/2006/main" prst="rect">
            <a:avLst/>
          </a:prstGeom>
        </p:spPr>
      </p:pic>
      <p:sp>
        <p:nvSpPr>
          <p:cNvPr id="13" name="Text 7">
            <a:extLst xmlns:a="http://schemas.openxmlformats.org/drawingml/2006/main">
              <a:ext uri="{FF2B5EF4-FFF2-40B4-BE49-F238E27FC236}">
                <a16:creationId xmlns:a16="http://schemas.microsoft.com/office/drawing/2014/main" id="{C0F6339A-AE0D-40F1-A58C-54990A9C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908" y="4357985"/>
            <a:ext cx="2269175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Metamorphic</a:t>
            </a:r>
            <a:endParaRPr sz="1750"/>
          </a:p>
        </p:txBody>
      </p:sp>
      <p:sp>
        <p:nvSpPr>
          <p:cNvPr id="14" name="Text 8">
            <a:extLst xmlns:a="http://schemas.openxmlformats.org/drawingml/2006/main">
              <a:ext uri="{FF2B5EF4-FFF2-40B4-BE49-F238E27FC236}">
                <a16:creationId xmlns:a16="http://schemas.microsoft.com/office/drawing/2014/main" id="{6DF368F6-6B99-4326-8EA2-0FD9C74D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908" y="4811117"/>
            <a:ext cx="2269175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Existing rock changed by heat and pressure while staying solid.</a:t>
            </a:r>
            <a:endParaRPr sz="1400"/>
          </a:p>
        </p:txBody>
      </p:sp>
      <p:pic>
        <p:nvPicPr>
          <p:cNvPr id="54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42c1f4347046fe">
            <a:extLst>
              <a:ext uri="{96DAC541-7B7A-43D3-8B79-37D633B846F1}">
                <asvg:svgBlip xmlns:asvg="http://schemas.microsoft.com/office/drawing/2016/SVG/main" r:embed="R6adb14f9fb2e424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96562" y="1565672"/>
            <a:ext cx="2525352" cy="1348383"/>
          </a:xfrm>
          <a:prstGeom xmlns:a="http://schemas.openxmlformats.org/drawingml/2006/main" prst="rect">
            <a:avLst/>
          </a:prstGeom>
        </p:spPr>
      </p:pic>
      <p:sp>
        <p:nvSpPr>
          <p:cNvPr id="16" name="Text 9">
            <a:extLst xmlns:a="http://schemas.openxmlformats.org/drawingml/2006/main">
              <a:ext uri="{FF2B5EF4-FFF2-40B4-BE49-F238E27FC236}">
                <a16:creationId xmlns:a16="http://schemas.microsoft.com/office/drawing/2014/main" id="{3CB6C2E1-21AF-492D-BC8C-D6D4B587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1591072"/>
            <a:ext cx="226907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Rock Cycle</a:t>
            </a:r>
            <a:endParaRPr sz="1750"/>
          </a:p>
        </p:txBody>
      </p:sp>
      <p:sp>
        <p:nvSpPr>
          <p:cNvPr id="17" name="Text 10">
            <a:extLst xmlns:a="http://schemas.openxmlformats.org/drawingml/2006/main">
              <a:ext uri="{FF2B5EF4-FFF2-40B4-BE49-F238E27FC236}">
                <a16:creationId xmlns:a16="http://schemas.microsoft.com/office/drawing/2014/main" id="{427115D8-8AA9-4809-830A-8A831DD4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2044204"/>
            <a:ext cx="226907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The network of processes transforming rock between families.</a:t>
            </a:r>
            <a:endParaRPr sz="1400"/>
          </a:p>
        </p:txBody>
      </p:sp>
      <p:pic>
        <p:nvPicPr>
          <p:cNvPr id="57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184b3f2074287">
            <a:extLst>
              <a:ext uri="{96DAC541-7B7A-43D3-8B79-37D633B846F1}">
                <asvg:svgBlip xmlns:asvg="http://schemas.microsoft.com/office/drawing/2016/SVG/main" r:embed="Rc33f5ad19ece490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1119" y="1565672"/>
            <a:ext cx="2525451" cy="1348383"/>
          </a:xfrm>
          <a:prstGeom xmlns:a="http://schemas.openxmlformats.org/drawingml/2006/main" prst="rect">
            <a:avLst/>
          </a:prstGeom>
        </p:spPr>
      </p:pic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BFF8AACD-D61D-4E28-8D16-1A62F33A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395" y="1591072"/>
            <a:ext cx="2269175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Weathering</a:t>
            </a:r>
            <a:endParaRPr sz="175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5B8FA749-7086-4099-9557-25C4041E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395" y="2044204"/>
            <a:ext cx="2269175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Breakdown or alteration of rock in place.</a:t>
            </a:r>
            <a:endParaRPr sz="1400"/>
          </a:p>
        </p:txBody>
      </p:sp>
      <p:pic>
        <p:nvPicPr>
          <p:cNvPr id="60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bad0e7e5f402c">
            <a:extLst>
              <a:ext uri="{96DAC541-7B7A-43D3-8B79-37D633B846F1}">
                <asvg:svgBlip xmlns:asvg="http://schemas.microsoft.com/office/drawing/2016/SVG/main" r:embed="Rd8e540a58241442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96562" y="3206651"/>
            <a:ext cx="2525352" cy="1348383"/>
          </a:xfrm>
          <a:prstGeom xmlns:a="http://schemas.openxmlformats.org/drawingml/2006/main" prst="rect">
            <a:avLst/>
          </a:prstGeom>
        </p:spPr>
      </p:pic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0390251B-8F15-40E5-B4ED-6D345353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3232051"/>
            <a:ext cx="2269076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Erosion</a:t>
            </a:r>
            <a:endParaRPr sz="175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C6AF447E-B7C4-4AFA-9445-8609DD32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3685183"/>
            <a:ext cx="2269076" cy="84445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Movement of weathered material by water, wind, ice or gravity.</a:t>
            </a:r>
            <a:endParaRPr sz="1400"/>
          </a:p>
        </p:txBody>
      </p:sp>
      <p:pic>
        <p:nvPicPr>
          <p:cNvPr id="63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42c1f4347046fe">
            <a:extLst>
              <a:ext uri="{96DAC541-7B7A-43D3-8B79-37D633B846F1}">
                <asvg:svgBlip xmlns:asvg="http://schemas.microsoft.com/office/drawing/2016/SVG/main" r:embed="R6adb14f9fb2e424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1119" y="3206651"/>
            <a:ext cx="2525451" cy="1348383"/>
          </a:xfrm>
          <a:prstGeom xmlns:a="http://schemas.openxmlformats.org/drawingml/2006/main" prst="rect">
            <a:avLst/>
          </a:prstGeom>
        </p:spPr>
      </p:pic>
      <p:sp>
        <p:nvSpPr>
          <p:cNvPr id="25" name="Text 15">
            <a:extLst xmlns:a="http://schemas.openxmlformats.org/drawingml/2006/main">
              <a:ext uri="{FF2B5EF4-FFF2-40B4-BE49-F238E27FC236}">
                <a16:creationId xmlns:a16="http://schemas.microsoft.com/office/drawing/2014/main" id="{D372A539-5F59-4BD2-B1C6-59E6D229F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395" y="3232051"/>
            <a:ext cx="2269175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Deposition</a:t>
            </a:r>
            <a:endParaRPr sz="1750"/>
          </a:p>
        </p:txBody>
      </p:sp>
      <p:sp>
        <p:nvSpPr>
          <p:cNvPr id="26" name="Text 16">
            <a:extLst xmlns:a="http://schemas.openxmlformats.org/drawingml/2006/main">
              <a:ext uri="{FF2B5EF4-FFF2-40B4-BE49-F238E27FC236}">
                <a16:creationId xmlns:a16="http://schemas.microsoft.com/office/drawing/2014/main" id="{C55DCDA8-7771-488C-BBBF-0683FDAB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395" y="3685183"/>
            <a:ext cx="2269175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Settling of transported sediment in layers.</a:t>
            </a:r>
            <a:endParaRPr sz="1400"/>
          </a:p>
        </p:txBody>
      </p:sp>
      <p:pic>
        <p:nvPicPr>
          <p:cNvPr id="66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61a3a5ee4f4408">
            <a:extLst>
              <a:ext uri="{96DAC541-7B7A-43D3-8B79-37D633B846F1}">
                <asvg:svgBlip xmlns:asvg="http://schemas.microsoft.com/office/drawing/2016/SVG/main" r:embed="R3f3ccc5e686f4e6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96562" y="4847630"/>
            <a:ext cx="5240008" cy="1066899"/>
          </a:xfrm>
          <a:prstGeom xmlns:a="http://schemas.openxmlformats.org/drawingml/2006/main" prst="rect">
            <a:avLst/>
          </a:prstGeom>
        </p:spPr>
      </p:pic>
      <p:sp>
        <p:nvSpPr>
          <p:cNvPr id="28" name="Text 17">
            <a:extLst xmlns:a="http://schemas.openxmlformats.org/drawingml/2006/main">
              <a:ext uri="{FF2B5EF4-FFF2-40B4-BE49-F238E27FC236}">
                <a16:creationId xmlns:a16="http://schemas.microsoft.com/office/drawing/2014/main" id="{662382D1-F82B-4833-ACFE-4FD8BE82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4873030"/>
            <a:ext cx="4983732" cy="2814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7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Evidence Chain</a:t>
            </a:r>
            <a:endParaRPr sz="1750"/>
          </a:p>
        </p:txBody>
      </p:sp>
      <p:sp>
        <p:nvSpPr>
          <p:cNvPr id="29" name="Text 18">
            <a:extLst xmlns:a="http://schemas.openxmlformats.org/drawingml/2006/main">
              <a:ext uri="{FF2B5EF4-FFF2-40B4-BE49-F238E27FC236}">
                <a16:creationId xmlns:a16="http://schemas.microsoft.com/office/drawing/2014/main" id="{637F285E-B471-4CF8-BF36-822F815C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2838" y="5326162"/>
            <a:ext cx="4983732" cy="5629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140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A linked explanation where each observation supports the next, without claiming certainty.</a:t>
            </a:r>
            <a:endParaRPr sz="1400"/>
          </a:p>
        </p:txBody>
      </p:sp>
      <p:pic>
        <p:nvPicPr>
          <p:cNvPr id="69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01ed2e90940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40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D07E273E-6093-482D-9C77-242A1A50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866552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A1497C8-A3A8-4522-B964-689EEB66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22288"/>
            <a:ext cx="10868745" cy="5076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1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Your Field Mission</a:t>
            </a:r>
            <a:endParaRPr sz="315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112EDAC-D218-475D-BF02-66B2547F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1308993"/>
            <a:ext cx="11478330" cy="24159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Find one rock where you live. Photograph it in place. Record </a:t>
            </a:r>
            <a:r>
              <a:rPr sz="12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five observations before trying to name it</a:t>
            </a: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.</a:t>
            </a:r>
            <a:endParaRPr sz="1250"/>
          </a:p>
        </p:txBody>
      </p:sp>
      <p:pic>
        <p:nvPicPr>
          <p:cNvPr id="3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4bf3fad9ba4b84">
            <a:extLst>
              <a:ext uri="{96DAC541-7B7A-43D3-8B79-37D633B846F1}">
                <asvg:svgBlip xmlns:asvg="http://schemas.microsoft.com/office/drawing/2016/SVG/main" r:embed="R217d075d840e48f7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1707555"/>
            <a:ext cx="3529916" cy="1651893"/>
          </a:xfrm>
          <a:prstGeom xmlns:a="http://schemas.openxmlformats.org/drawingml/2006/main" prst="rect">
            <a:avLst/>
          </a:prstGeom>
        </p:spPr>
      </p:pic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BAC9925-2869-4EDD-A1F3-164A14FF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8953" y="1829395"/>
            <a:ext cx="194861" cy="2435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1</a:t>
            </a:r>
            <a:endParaRPr sz="15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8727554F-D7CC-452D-A397-A03816BA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41" y="2357239"/>
            <a:ext cx="3166983" cy="2538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Grain</a:t>
            </a:r>
            <a:endParaRPr sz="155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FA96219-0DD6-4B54-958A-9A488994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41" y="2694781"/>
            <a:ext cx="3166983" cy="4831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Separate grains or crystals? Coarse or fine?</a:t>
            </a:r>
            <a:endParaRPr sz="1250"/>
          </a:p>
        </p:txBody>
      </p:sp>
      <p:pic>
        <p:nvPicPr>
          <p:cNvPr id="41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f011fecd44b4e">
            <a:extLst>
              <a:ext uri="{96DAC541-7B7A-43D3-8B79-37D633B846F1}">
                <asvg:svgBlip xmlns:asvg="http://schemas.microsoft.com/office/drawing/2016/SVG/main" r:embed="Rc0360c66bb394977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0889" y="1707555"/>
            <a:ext cx="3529916" cy="1651893"/>
          </a:xfrm>
          <a:prstGeom xmlns:a="http://schemas.openxmlformats.org/drawingml/2006/main" prst="rect">
            <a:avLst/>
          </a:prstGeom>
        </p:spPr>
      </p:pic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7BEF71D4-30E6-4114-81AE-42521F4A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8368" y="1829395"/>
            <a:ext cx="194861" cy="2435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2</a:t>
            </a:r>
            <a:endParaRPr sz="1500"/>
          </a:p>
        </p:txBody>
      </p:sp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46E8205B-094E-4B80-BE39-C7226764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2356" y="2357239"/>
            <a:ext cx="3166983" cy="2538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Layer</a:t>
            </a:r>
            <a:endParaRPr sz="1550"/>
          </a:p>
        </p:txBody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324A08F3-6005-4D5F-B48C-5B601467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2356" y="2694781"/>
            <a:ext cx="3166983" cy="4831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Bands, layers, holes or a glassy surface?</a:t>
            </a:r>
            <a:endParaRPr sz="1250"/>
          </a:p>
        </p:txBody>
      </p:sp>
      <p:pic>
        <p:nvPicPr>
          <p:cNvPr id="45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14e5184c545c7">
            <a:extLst>
              <a:ext uri="{96DAC541-7B7A-43D3-8B79-37D633B846F1}">
                <asvg:svgBlip xmlns:asvg="http://schemas.microsoft.com/office/drawing/2016/SVG/main" r:embed="R21e591cd7b74479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0304" y="1707555"/>
            <a:ext cx="3529916" cy="1651893"/>
          </a:xfrm>
          <a:prstGeom xmlns:a="http://schemas.openxmlformats.org/drawingml/2006/main" prst="rect">
            <a:avLst/>
          </a:prstGeom>
        </p:spPr>
      </p:pic>
      <p:sp>
        <p:nvSpPr>
          <p:cNvPr id="13" name="Text 8">
            <a:extLst xmlns:a="http://schemas.openxmlformats.org/drawingml/2006/main">
              <a:ext uri="{FF2B5EF4-FFF2-40B4-BE49-F238E27FC236}">
                <a16:creationId xmlns:a16="http://schemas.microsoft.com/office/drawing/2014/main" id="{5A9F00C2-978F-4F55-A039-484C58AD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782" y="1829395"/>
            <a:ext cx="194861" cy="2435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3</a:t>
            </a:r>
            <a:endParaRPr sz="1500"/>
          </a:p>
        </p:txBody>
      </p:sp>
      <p:sp>
        <p:nvSpPr>
          <p:cNvPr id="14" name="Text 9">
            <a:extLst xmlns:a="http://schemas.openxmlformats.org/drawingml/2006/main">
              <a:ext uri="{FF2B5EF4-FFF2-40B4-BE49-F238E27FC236}">
                <a16:creationId xmlns:a16="http://schemas.microsoft.com/office/drawing/2014/main" id="{F6E11D1F-D2C2-41C0-81B5-F14B22B0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770" y="2357239"/>
            <a:ext cx="3166983" cy="2538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Colour</a:t>
            </a:r>
            <a:endParaRPr sz="1550"/>
          </a:p>
        </p:txBody>
      </p:sp>
      <p:sp>
        <p:nvSpPr>
          <p:cNvPr id="15" name="Text 10">
            <a:extLst xmlns:a="http://schemas.openxmlformats.org/drawingml/2006/main">
              <a:ext uri="{FF2B5EF4-FFF2-40B4-BE49-F238E27FC236}">
                <a16:creationId xmlns:a16="http://schemas.microsoft.com/office/drawing/2014/main" id="{0A5C416D-1009-44D3-95FE-7D42C88D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770" y="2694781"/>
            <a:ext cx="3166983" cy="4831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List every colour — never name a rock by colour alone.</a:t>
            </a:r>
            <a:endParaRPr sz="1250"/>
          </a:p>
        </p:txBody>
      </p:sp>
      <p:pic>
        <p:nvPicPr>
          <p:cNvPr id="49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376d9f4e84ac6">
            <a:extLst>
              <a:ext uri="{96DAC541-7B7A-43D3-8B79-37D633B846F1}">
                <asvg:svgBlip xmlns:asvg="http://schemas.microsoft.com/office/drawing/2016/SVG/main" r:embed="R3733d07c4393422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475" y="3498949"/>
            <a:ext cx="5364624" cy="1651893"/>
          </a:xfrm>
          <a:prstGeom xmlns:a="http://schemas.openxmlformats.org/drawingml/2006/main" prst="rect">
            <a:avLst/>
          </a:prstGeom>
        </p:spPr>
      </p:pic>
      <p:sp>
        <p:nvSpPr>
          <p:cNvPr id="17" name="Text 11">
            <a:extLst xmlns:a="http://schemas.openxmlformats.org/drawingml/2006/main">
              <a:ext uri="{FF2B5EF4-FFF2-40B4-BE49-F238E27FC236}">
                <a16:creationId xmlns:a16="http://schemas.microsoft.com/office/drawing/2014/main" id="{36BA3F65-1D21-410C-B897-CAD8CF0A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307" y="3620790"/>
            <a:ext cx="194861" cy="2435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4</a:t>
            </a:r>
            <a:endParaRPr sz="1500"/>
          </a:p>
        </p:txBody>
      </p:sp>
      <p:sp>
        <p:nvSpPr>
          <p:cNvPr id="18" name="Text 12">
            <a:extLst xmlns:a="http://schemas.openxmlformats.org/drawingml/2006/main">
              <a:ext uri="{FF2B5EF4-FFF2-40B4-BE49-F238E27FC236}">
                <a16:creationId xmlns:a16="http://schemas.microsoft.com/office/drawing/2014/main" id="{DFFF016C-3A0D-4F42-B92F-258BB023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41" y="4148634"/>
            <a:ext cx="5001690" cy="2538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Change</a:t>
            </a:r>
            <a:endParaRPr sz="1550"/>
          </a:p>
        </p:txBody>
      </p:sp>
      <p:sp>
        <p:nvSpPr>
          <p:cNvPr id="19" name="Text 13">
            <a:extLst xmlns:a="http://schemas.openxmlformats.org/drawingml/2006/main">
              <a:ext uri="{FF2B5EF4-FFF2-40B4-BE49-F238E27FC236}">
                <a16:creationId xmlns:a16="http://schemas.microsoft.com/office/drawing/2014/main" id="{6063873F-134B-48EB-A589-EF8264AE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41" y="4486176"/>
            <a:ext cx="5001690" cy="4831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Cracks, rounded edges, rust colours, roots, loose sediment nearby?</a:t>
            </a:r>
            <a:endParaRPr sz="1250"/>
          </a:p>
        </p:txBody>
      </p:sp>
      <p:pic>
        <p:nvPicPr>
          <p:cNvPr id="53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0c91c30d44f0f">
            <a:extLst>
              <a:ext uri="{96DAC541-7B7A-43D3-8B79-37D633B846F1}">
                <asvg:svgBlip xmlns:asvg="http://schemas.microsoft.com/office/drawing/2016/SVG/main" r:embed="R5db5494d6831407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65597" y="3498949"/>
            <a:ext cx="5364624" cy="1651893"/>
          </a:xfrm>
          <a:prstGeom xmlns:a="http://schemas.openxmlformats.org/drawingml/2006/main" prst="rect">
            <a:avLst/>
          </a:prstGeom>
        </p:spPr>
      </p:pic>
      <p:sp>
        <p:nvSpPr>
          <p:cNvPr id="21" name="Text 14">
            <a:extLst xmlns:a="http://schemas.openxmlformats.org/drawingml/2006/main">
              <a:ext uri="{FF2B5EF4-FFF2-40B4-BE49-F238E27FC236}">
                <a16:creationId xmlns:a16="http://schemas.microsoft.com/office/drawing/2014/main" id="{77E7E096-6ABB-49C0-B34F-7AE37228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428" y="3620790"/>
            <a:ext cx="194861" cy="2435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5</a:t>
            </a:r>
            <a:endParaRPr sz="1500"/>
          </a:p>
        </p:txBody>
      </p:sp>
      <p:sp>
        <p:nvSpPr>
          <p:cNvPr id="22" name="Text 15">
            <a:extLst xmlns:a="http://schemas.openxmlformats.org/drawingml/2006/main">
              <a:ext uri="{FF2B5EF4-FFF2-40B4-BE49-F238E27FC236}">
                <a16:creationId xmlns:a16="http://schemas.microsoft.com/office/drawing/2014/main" id="{0DC9FAB8-231D-4491-B2E8-D9030484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7063" y="4148634"/>
            <a:ext cx="5001690" cy="2538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5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Place</a:t>
            </a:r>
            <a:endParaRPr sz="1550"/>
          </a:p>
        </p:txBody>
      </p:sp>
      <p:sp>
        <p:nvSpPr>
          <p:cNvPr id="23" name="Text 16">
            <a:extLst xmlns:a="http://schemas.openxmlformats.org/drawingml/2006/main">
              <a:ext uri="{FF2B5EF4-FFF2-40B4-BE49-F238E27FC236}">
                <a16:creationId xmlns:a16="http://schemas.microsoft.com/office/drawing/2014/main" id="{CFE166FB-3E79-4844-9733-5C96DE88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7063" y="4486176"/>
            <a:ext cx="5001690" cy="24159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Slope, water, soil, wall, or loose on the ground?</a:t>
            </a:r>
            <a:endParaRPr sz="1250"/>
          </a:p>
        </p:txBody>
      </p:sp>
      <p:sp>
        <p:nvSpPr>
          <p:cNvPr id="24" name="Shape 17">
            <a:extLst xmlns:a="http://schemas.openxmlformats.org/drawingml/2006/main">
              <a:ext uri="{FF2B5EF4-FFF2-40B4-BE49-F238E27FC236}">
                <a16:creationId xmlns:a16="http://schemas.microsoft.com/office/drawing/2014/main" id="{FCAD85E3-7420-4B0F-ADA5-4C075B2B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75" y="5307806"/>
            <a:ext cx="10868745" cy="829469"/>
          </a:xfrm>
          <a:prstGeom xmlns:a="http://schemas.openxmlformats.org/drawingml/2006/main" prst="roundRect">
            <a:avLst>
              <a:gd name="adj" fmla="val 29375"/>
            </a:avLst>
          </a:prstGeom>
          <a:solidFill xmlns:a="http://schemas.openxmlformats.org/drawingml/2006/main">
            <a:srgbClr val="DEEDE0"/>
          </a:solidFill>
        </p:spPr>
      </p:sp>
      <p:pic>
        <p:nvPicPr>
          <p:cNvPr id="58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fc5948bfab4f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3892" y="5510808"/>
            <a:ext cx="202996" cy="162421"/>
          </a:xfrm>
          <a:prstGeom xmlns:a="http://schemas.openxmlformats.org/drawingml/2006/main" prst="rect">
            <a:avLst/>
          </a:prstGeom>
        </p:spPr>
      </p:pic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6CB07CC9-FCD7-4BEB-AA45-54156992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305" y="5487888"/>
            <a:ext cx="10178498" cy="4831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000"/>
              </a:lnSpc>
              <a:buNone/>
            </a:pPr>
            <a:r>
              <a:rPr sz="12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Saying </a:t>
            </a:r>
            <a:r>
              <a:rPr sz="12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"I cannot identify it yet"</a:t>
            </a:r>
            <a:r>
              <a:rPr sz="12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is good science. Safety: observe from safe, permitted places; leave rocks where you find them in parks and reserves.</a:t>
            </a:r>
            <a:endParaRPr sz="1250"/>
          </a:p>
        </p:txBody>
      </p:sp>
      <p:pic>
        <p:nvPicPr>
          <p:cNvPr id="60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d980b24274b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34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6F7317E1-4168-4863-857C-B476BE7E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663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1584167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5aacdc2b944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1886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4F7967DF-2155-4907-9821-F8D62311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612279"/>
            <a:ext cx="6296860" cy="5814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3650" b="1">
                <a:solidFill>
                  <a:srgbClr val="2D2F34"/>
                </a:solidFill>
                <a:latin typeface="Optima Bold"/>
                <a:ea typeface="Optima Bold"/>
                <a:cs typeface="Optima Bold"/>
              </a:rPr>
              <a:t>Next Trail: Weather &amp; Climate</a:t>
            </a:r>
            <a:endParaRPr sz="36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387C291-EB09-4601-A3BE-21561904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1468438"/>
            <a:ext cx="6296860" cy="8858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You can now read the ground. Next month, </a:t>
            </a:r>
            <a:r>
              <a:rPr sz="1450" b="1">
                <a:solidFill>
                  <a:srgbClr val="2D2F34"/>
                </a:solidFill>
                <a:latin typeface="Montserrat Bold"/>
                <a:ea typeface="Montserrat Bold"/>
                <a:cs typeface="Montserrat Bold"/>
              </a:rPr>
              <a:t>look up</a:t>
            </a:r>
            <a:r>
              <a:rPr sz="1450">
                <a:solidFill>
                  <a:srgbClr val="2D2F34"/>
                </a:solidFill>
                <a:latin typeface="Montserrat"/>
                <a:ea typeface="Montserrat"/>
                <a:cs typeface="Montserrat"/>
              </a:rPr>
              <a:t> — how the atmosphere changes what a guide sees, hears and plans for, from Lowveld storms to the winds that shape a safari day.</a:t>
            </a:r>
            <a:endParaRPr sz="14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CE84B2BE-29C9-4FC9-9F38-7DB600E1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2560241"/>
            <a:ext cx="6296860" cy="1401266"/>
          </a:xfrm>
          <a:prstGeom xmlns:a="http://schemas.openxmlformats.org/drawingml/2006/main" prst="roundRect">
            <a:avLst>
              <a:gd name="adj" fmla="val 19918"/>
            </a:avLst>
          </a:prstGeom>
          <a:solidFill xmlns:a="http://schemas.openxmlformats.org/drawingml/2006/main">
            <a:srgbClr val="91B455">
              <a:alpha val="50000"/>
            </a:srgbClr>
          </a:solidFill>
          <a:ln xmlns:a="http://schemas.openxmlformats.org/drawingml/2006/main" w="19050">
            <a:solidFill>
              <a:srgbClr val="779A3B"/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4B779142-7C59-47A3-A01F-C5CA5B5D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441" y="2765326"/>
            <a:ext cx="5886700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000000"/>
                </a:solidFill>
                <a:latin typeface="Optima Bold"/>
                <a:ea typeface="Optima Bold"/>
                <a:cs typeface="Optima Bold"/>
              </a:rPr>
              <a:t>Before Then</a:t>
            </a:r>
            <a:endParaRPr sz="18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0DC7460-4DF7-4A3E-A64C-3B8A41E6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441" y="3165872"/>
            <a:ext cx="588670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Complete the </a:t>
            </a:r>
            <a:r>
              <a:rPr sz="14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</a:rPr>
              <a:t>Knowledge Check</a:t>
            </a:r>
            <a:r>
              <a:rPr sz="1450">
                <a:solidFill>
                  <a:srgbClr val="000000"/>
                </a:solidFill>
                <a:latin typeface="Montserrat"/>
                <a:ea typeface="Montserrat"/>
                <a:cs typeface="Montserrat"/>
              </a:rPr>
              <a:t> — 10 questions, unlimited retries, your highest score counts.</a:t>
            </a:r>
            <a:endParaRPr sz="145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2660AC4E-104E-4C85-B0C1-94D49AA1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360" y="4144665"/>
            <a:ext cx="6296860" cy="1401266"/>
          </a:xfrm>
          <a:prstGeom xmlns:a="http://schemas.openxmlformats.org/drawingml/2006/main" prst="roundRect">
            <a:avLst>
              <a:gd name="adj" fmla="val 19918"/>
            </a:avLst>
          </a:prstGeom>
          <a:solidFill xmlns:a="http://schemas.openxmlformats.org/drawingml/2006/main">
            <a:srgbClr val="D36A08">
              <a:alpha val="50000"/>
            </a:srgbClr>
          </a:solidFill>
          <a:ln xmlns:a="http://schemas.openxmlformats.org/drawingml/2006/main" w="19050">
            <a:solidFill>
              <a:srgbClr val="EC8321"/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B5E1951-DB01-4EC0-A425-31D6BC30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441" y="4349750"/>
            <a:ext cx="5886700" cy="29071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4000"/>
              </a:lnSpc>
              <a:buNone/>
            </a:pPr>
            <a:r>
              <a:rPr sz="1800" b="1">
                <a:solidFill>
                  <a:srgbClr val="FFFFFF"/>
                </a:solidFill>
                <a:latin typeface="Optima Bold"/>
                <a:ea typeface="Optima Bold"/>
                <a:cs typeface="Optima Bold"/>
              </a:rPr>
              <a:t>One Day</a:t>
            </a:r>
            <a:endParaRPr sz="1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F4CB2DA-F21D-4408-B162-09DD64D7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441" y="4750296"/>
            <a:ext cx="588670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2000"/>
              </a:lnSpc>
              <a:buNone/>
            </a:pPr>
            <a:r>
              <a:rPr sz="145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Read the real thing with us in the </a:t>
            </a:r>
            <a:r>
              <a:rPr sz="14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</a:rPr>
              <a:t>South African bush</a:t>
            </a:r>
            <a:r>
              <a:rPr sz="145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. EcoTraining — Guides and Guardians.</a:t>
            </a:r>
            <a:endParaRPr sz="145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763FEDE-ADBD-41AD-B704-5154590E1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568" y="5751909"/>
            <a:ext cx="6906444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2000"/>
              </a:lnSpc>
              <a:buNone/>
            </a:pPr>
            <a:r>
              <a:rPr sz="1450" b="1" u="sng">
                <a:solidFill>
                  <a:srgbClr val="934A06"/>
                </a:solidFill>
                <a:latin typeface="Montserrat Bold"/>
                <a:ea typeface="Montserrat Bold"/>
                <a:cs typeface="Montserrat Bold"/>
                <a:hlinkClick xmlns:r="http://schemas.openxmlformats.org/officeDocument/2006/relationships" r:id="R65980dd7debd4dcb"/>
              </a:rPr>
              <a:t>www.ecotraining.co.za</a:t>
            </a:r>
            <a:endParaRPr sz="1450"/>
          </a:p>
        </p:txBody>
      </p:sp>
      <p:pic>
        <p:nvPicPr>
          <p:cNvPr id="25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422fb20b54c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40201" y="6384925"/>
            <a:ext cx="881437" cy="227806"/>
          </a:xfrm>
          <a:prstGeom xmlns:a="http://schemas.openxmlformats.org/drawingml/2006/main" prst="rect">
            <a:avLst/>
          </a:prstGeom>
        </p:spPr>
      </p:pic>
      <p:sp>
        <p:nvSpPr>
          <p:cNvPr id="14" name="EcoTraining accent rule">
            <a:extLst xmlns:a="http://schemas.openxmlformats.org/drawingml/2006/main">
              <a:ext uri="{FF2B5EF4-FFF2-40B4-BE49-F238E27FC236}">
                <a16:creationId xmlns:a16="http://schemas.microsoft.com/office/drawing/2014/main" id="{C6EAABAB-8CC0-46CE-A745-56C646D8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1450"/>
            <a:ext cx="7048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6A0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13476217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934A06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2026-08-24T12:44:55.0930000Z</dcterms:created>
  <dcterms:modified xsi:type="dcterms:W3CDTF">2026-08-24T12:44:55.0930000Z</dcterms:modified>
</coreProperties>
</file>